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4" r:id="rId1"/>
  </p:sldMasterIdLst>
  <p:sldIdLst>
    <p:sldId id="256" r:id="rId2"/>
    <p:sldId id="257" r:id="rId3"/>
    <p:sldId id="272" r:id="rId4"/>
    <p:sldId id="260" r:id="rId5"/>
    <p:sldId id="269" r:id="rId6"/>
    <p:sldId id="261" r:id="rId7"/>
    <p:sldId id="271" r:id="rId8"/>
    <p:sldId id="263" r:id="rId9"/>
    <p:sldId id="267" r:id="rId10"/>
    <p:sldId id="264" r:id="rId11"/>
    <p:sldId id="270"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1C1BE-ACBE-49D8-841F-CFFA5693CD1C}" type="doc">
      <dgm:prSet loTypeId="urn:microsoft.com/office/officeart/2005/8/layout/process1" loCatId="process" qsTypeId="urn:microsoft.com/office/officeart/2005/8/quickstyle/simple1" qsCatId="simple" csTypeId="urn:microsoft.com/office/officeart/2005/8/colors/colorful4" csCatId="colorful" phldr="1"/>
      <dgm:spPr/>
    </dgm:pt>
    <dgm:pt modelId="{A7342F27-9AD7-4577-8ED5-18458B92D136}">
      <dgm:prSet phldrT="[Text]" custT="1"/>
      <dgm:spPr/>
      <dgm:t>
        <a:bodyPr/>
        <a:lstStyle/>
        <a:p>
          <a:r>
            <a:rPr lang="en-US" sz="2000" b="1" spc="-150" dirty="0">
              <a:ln>
                <a:solidFill>
                  <a:schemeClr val="accent1"/>
                </a:solidFill>
              </a:ln>
              <a:solidFill>
                <a:schemeClr val="bg1"/>
              </a:solidFill>
              <a:latin typeface="Century Gothic" panose="020B0502020202020204" pitchFamily="34" charset="0"/>
            </a:rPr>
            <a:t>ZONING</a:t>
          </a:r>
        </a:p>
      </dgm:t>
    </dgm:pt>
    <dgm:pt modelId="{F619EDBA-0544-459C-8AB1-2F1C39F17503}" type="parTrans" cxnId="{B46C5865-931F-43C0-AA5C-CC5DBF711C54}">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2039C86D-4C0F-4BA5-B9D5-497E9C4B651D}" type="sibTrans" cxnId="{B46C5865-931F-43C0-AA5C-CC5DBF711C54}">
      <dgm:prSet custT="1"/>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8D8C92E0-F248-46ED-BA6C-5E626139A5C8}">
      <dgm:prSet phldrT="[Text]" custT="1"/>
      <dgm:spPr/>
      <dgm:t>
        <a:bodyPr/>
        <a:lstStyle/>
        <a:p>
          <a:r>
            <a:rPr lang="en-US" sz="2000" b="1" spc="-150" dirty="0">
              <a:ln>
                <a:solidFill>
                  <a:schemeClr val="accent1"/>
                </a:solidFill>
              </a:ln>
              <a:solidFill>
                <a:schemeClr val="bg1"/>
              </a:solidFill>
              <a:latin typeface="Century Gothic" panose="020B0502020202020204" pitchFamily="34" charset="0"/>
            </a:rPr>
            <a:t>RFP</a:t>
          </a:r>
        </a:p>
      </dgm:t>
    </dgm:pt>
    <dgm:pt modelId="{B48034B0-4E6A-45E8-83DB-422FB3ADB461}" type="parTrans" cxnId="{22D72011-366A-41C8-AE3B-3EF8B8A2077B}">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D84584E3-3001-4F3B-BCC8-468654254036}" type="sibTrans" cxnId="{22D72011-366A-41C8-AE3B-3EF8B8A2077B}">
      <dgm:prSet custT="1"/>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7D0A2136-58D4-42D7-9C77-AF4A386E05E4}">
      <dgm:prSet phldrT="[Text]" custT="1"/>
      <dgm:spPr/>
      <dgm:t>
        <a:bodyPr/>
        <a:lstStyle/>
        <a:p>
          <a:r>
            <a:rPr lang="en-US" sz="2000" b="1" spc="-150" dirty="0">
              <a:ln>
                <a:solidFill>
                  <a:schemeClr val="accent1"/>
                </a:solidFill>
              </a:ln>
              <a:solidFill>
                <a:schemeClr val="bg1"/>
              </a:solidFill>
              <a:latin typeface="Century Gothic" panose="020B0502020202020204" pitchFamily="34" charset="0"/>
            </a:rPr>
            <a:t>DISPOSITION</a:t>
          </a:r>
        </a:p>
      </dgm:t>
    </dgm:pt>
    <dgm:pt modelId="{750FED5C-D827-4932-8055-DB0FD60A9670}" type="parTrans" cxnId="{128709CD-9924-45D2-AC3B-EA249B6316D6}">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11D21E3F-BF70-443E-959C-501C6F6F61A5}" type="sibTrans" cxnId="{128709CD-9924-45D2-AC3B-EA249B6316D6}">
      <dgm:prSet custT="1"/>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C21B1FCC-0E25-4BB7-A6F0-39C7237664FE}">
      <dgm:prSet custT="1"/>
      <dgm:spPr/>
      <dgm:t>
        <a:bodyPr/>
        <a:lstStyle/>
        <a:p>
          <a:r>
            <a:rPr lang="en-US" sz="2000" b="1" spc="-150" dirty="0">
              <a:ln>
                <a:solidFill>
                  <a:schemeClr val="accent1"/>
                </a:solidFill>
              </a:ln>
              <a:solidFill>
                <a:schemeClr val="bg1"/>
              </a:solidFill>
              <a:latin typeface="Century Gothic" panose="020B0502020202020204" pitchFamily="34" charset="0"/>
            </a:rPr>
            <a:t>PERMITTING</a:t>
          </a:r>
        </a:p>
      </dgm:t>
    </dgm:pt>
    <dgm:pt modelId="{D4F530CC-2D01-4C8C-93B2-06259F5A64B1}" type="parTrans" cxnId="{E6CD7429-B8CD-4D96-B4F0-691F9F4ED917}">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C7EA107F-64B6-4D3B-B5CB-45404A587E18}" type="sibTrans" cxnId="{E6CD7429-B8CD-4D96-B4F0-691F9F4ED917}">
      <dgm:prSet custT="1"/>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ADC1C68C-3C93-4175-99B7-84CDC1A80140}">
      <dgm:prSet custT="1"/>
      <dgm:spPr/>
      <dgm:t>
        <a:bodyPr/>
        <a:lstStyle/>
        <a:p>
          <a:r>
            <a:rPr lang="en-US" sz="2000" b="1" spc="-150" dirty="0">
              <a:ln>
                <a:solidFill>
                  <a:schemeClr val="accent1"/>
                </a:solidFill>
              </a:ln>
              <a:solidFill>
                <a:schemeClr val="bg1"/>
              </a:solidFill>
              <a:latin typeface="Century Gothic" panose="020B0502020202020204" pitchFamily="34" charset="0"/>
            </a:rPr>
            <a:t>CONSTRUCTION</a:t>
          </a:r>
        </a:p>
      </dgm:t>
    </dgm:pt>
    <dgm:pt modelId="{F343CF7E-F788-4064-9862-9D17263A80DA}" type="parTrans" cxnId="{D478F450-5582-4345-9700-17EB25C90899}">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87E6D5C9-1F21-4BA1-805A-53C267C1E646}" type="sibTrans" cxnId="{D478F450-5582-4345-9700-17EB25C90899}">
      <dgm:prSet/>
      <dgm:spPr/>
      <dgm:t>
        <a:bodyPr/>
        <a:lstStyle/>
        <a:p>
          <a:endParaRPr lang="en-US" sz="1800" b="1" spc="-150">
            <a:ln>
              <a:solidFill>
                <a:schemeClr val="accent1"/>
              </a:solidFill>
            </a:ln>
            <a:solidFill>
              <a:schemeClr val="bg1"/>
            </a:solidFill>
            <a:latin typeface="Century Gothic" panose="020B0502020202020204" pitchFamily="34" charset="0"/>
          </a:endParaRPr>
        </a:p>
      </dgm:t>
    </dgm:pt>
    <dgm:pt modelId="{828AE981-D3E4-4AC3-ADE4-26C4AC1A58AC}" type="pres">
      <dgm:prSet presAssocID="{7301C1BE-ACBE-49D8-841F-CFFA5693CD1C}" presName="Name0" presStyleCnt="0">
        <dgm:presLayoutVars>
          <dgm:dir/>
          <dgm:resizeHandles val="exact"/>
        </dgm:presLayoutVars>
      </dgm:prSet>
      <dgm:spPr/>
    </dgm:pt>
    <dgm:pt modelId="{DF46975F-BC86-4D0D-8F46-6C36F6C95109}" type="pres">
      <dgm:prSet presAssocID="{A7342F27-9AD7-4577-8ED5-18458B92D136}" presName="node" presStyleLbl="node1" presStyleIdx="0" presStyleCnt="5">
        <dgm:presLayoutVars>
          <dgm:bulletEnabled val="1"/>
        </dgm:presLayoutVars>
      </dgm:prSet>
      <dgm:spPr/>
    </dgm:pt>
    <dgm:pt modelId="{AC1BB20F-9AA1-47CE-8A64-41B935723901}" type="pres">
      <dgm:prSet presAssocID="{2039C86D-4C0F-4BA5-B9D5-497E9C4B651D}" presName="sibTrans" presStyleLbl="sibTrans2D1" presStyleIdx="0" presStyleCnt="4"/>
      <dgm:spPr/>
    </dgm:pt>
    <dgm:pt modelId="{0F46C52B-28EA-41F2-8809-FE8787D94460}" type="pres">
      <dgm:prSet presAssocID="{2039C86D-4C0F-4BA5-B9D5-497E9C4B651D}" presName="connectorText" presStyleLbl="sibTrans2D1" presStyleIdx="0" presStyleCnt="4"/>
      <dgm:spPr/>
    </dgm:pt>
    <dgm:pt modelId="{B332D66C-60FE-4C50-98F9-177FB2002B68}" type="pres">
      <dgm:prSet presAssocID="{8D8C92E0-F248-46ED-BA6C-5E626139A5C8}" presName="node" presStyleLbl="node1" presStyleIdx="1" presStyleCnt="5">
        <dgm:presLayoutVars>
          <dgm:bulletEnabled val="1"/>
        </dgm:presLayoutVars>
      </dgm:prSet>
      <dgm:spPr/>
    </dgm:pt>
    <dgm:pt modelId="{2612D12B-B9AC-438F-9CD7-ACBA7321DCE8}" type="pres">
      <dgm:prSet presAssocID="{D84584E3-3001-4F3B-BCC8-468654254036}" presName="sibTrans" presStyleLbl="sibTrans2D1" presStyleIdx="1" presStyleCnt="4"/>
      <dgm:spPr/>
    </dgm:pt>
    <dgm:pt modelId="{B7734A02-84BE-49E2-8B40-0330C2C68A8C}" type="pres">
      <dgm:prSet presAssocID="{D84584E3-3001-4F3B-BCC8-468654254036}" presName="connectorText" presStyleLbl="sibTrans2D1" presStyleIdx="1" presStyleCnt="4"/>
      <dgm:spPr/>
    </dgm:pt>
    <dgm:pt modelId="{6DCFA3E5-11DC-4512-ADD6-29AC9BC24CAD}" type="pres">
      <dgm:prSet presAssocID="{7D0A2136-58D4-42D7-9C77-AF4A386E05E4}" presName="node" presStyleLbl="node1" presStyleIdx="2" presStyleCnt="5">
        <dgm:presLayoutVars>
          <dgm:bulletEnabled val="1"/>
        </dgm:presLayoutVars>
      </dgm:prSet>
      <dgm:spPr/>
    </dgm:pt>
    <dgm:pt modelId="{153F0BD0-63F1-4AAB-8D52-B08929664C21}" type="pres">
      <dgm:prSet presAssocID="{11D21E3F-BF70-443E-959C-501C6F6F61A5}" presName="sibTrans" presStyleLbl="sibTrans2D1" presStyleIdx="2" presStyleCnt="4"/>
      <dgm:spPr/>
    </dgm:pt>
    <dgm:pt modelId="{C34F9F61-6A70-4879-88F1-E47FD7691458}" type="pres">
      <dgm:prSet presAssocID="{11D21E3F-BF70-443E-959C-501C6F6F61A5}" presName="connectorText" presStyleLbl="sibTrans2D1" presStyleIdx="2" presStyleCnt="4"/>
      <dgm:spPr/>
    </dgm:pt>
    <dgm:pt modelId="{06DD2D45-8D97-4013-8D7B-28EA2BFB4518}" type="pres">
      <dgm:prSet presAssocID="{C21B1FCC-0E25-4BB7-A6F0-39C7237664FE}" presName="node" presStyleLbl="node1" presStyleIdx="3" presStyleCnt="5">
        <dgm:presLayoutVars>
          <dgm:bulletEnabled val="1"/>
        </dgm:presLayoutVars>
      </dgm:prSet>
      <dgm:spPr/>
    </dgm:pt>
    <dgm:pt modelId="{77A09DF1-E48B-4A5F-82F8-195A1818F603}" type="pres">
      <dgm:prSet presAssocID="{C7EA107F-64B6-4D3B-B5CB-45404A587E18}" presName="sibTrans" presStyleLbl="sibTrans2D1" presStyleIdx="3" presStyleCnt="4"/>
      <dgm:spPr/>
    </dgm:pt>
    <dgm:pt modelId="{0DED4011-7A3C-4E7C-9B02-4E1953F17815}" type="pres">
      <dgm:prSet presAssocID="{C7EA107F-64B6-4D3B-B5CB-45404A587E18}" presName="connectorText" presStyleLbl="sibTrans2D1" presStyleIdx="3" presStyleCnt="4"/>
      <dgm:spPr/>
    </dgm:pt>
    <dgm:pt modelId="{9E7E4BCA-C289-4377-9C01-5FD43C98484A}" type="pres">
      <dgm:prSet presAssocID="{ADC1C68C-3C93-4175-99B7-84CDC1A80140}" presName="node" presStyleLbl="node1" presStyleIdx="4" presStyleCnt="5" custScaleX="122047">
        <dgm:presLayoutVars>
          <dgm:bulletEnabled val="1"/>
        </dgm:presLayoutVars>
      </dgm:prSet>
      <dgm:spPr/>
    </dgm:pt>
  </dgm:ptLst>
  <dgm:cxnLst>
    <dgm:cxn modelId="{DD9D7C07-9DA2-4469-B28F-A743AA5E5D94}" type="presOf" srcId="{2039C86D-4C0F-4BA5-B9D5-497E9C4B651D}" destId="{0F46C52B-28EA-41F2-8809-FE8787D94460}" srcOrd="1" destOrd="0" presId="urn:microsoft.com/office/officeart/2005/8/layout/process1"/>
    <dgm:cxn modelId="{22D72011-366A-41C8-AE3B-3EF8B8A2077B}" srcId="{7301C1BE-ACBE-49D8-841F-CFFA5693CD1C}" destId="{8D8C92E0-F248-46ED-BA6C-5E626139A5C8}" srcOrd="1" destOrd="0" parTransId="{B48034B0-4E6A-45E8-83DB-422FB3ADB461}" sibTransId="{D84584E3-3001-4F3B-BCC8-468654254036}"/>
    <dgm:cxn modelId="{6B7EBC27-6BEE-47C7-9E0C-6905D953CDB8}" type="presOf" srcId="{11D21E3F-BF70-443E-959C-501C6F6F61A5}" destId="{C34F9F61-6A70-4879-88F1-E47FD7691458}" srcOrd="1" destOrd="0" presId="urn:microsoft.com/office/officeart/2005/8/layout/process1"/>
    <dgm:cxn modelId="{E6CD7429-B8CD-4D96-B4F0-691F9F4ED917}" srcId="{7301C1BE-ACBE-49D8-841F-CFFA5693CD1C}" destId="{C21B1FCC-0E25-4BB7-A6F0-39C7237664FE}" srcOrd="3" destOrd="0" parTransId="{D4F530CC-2D01-4C8C-93B2-06259F5A64B1}" sibTransId="{C7EA107F-64B6-4D3B-B5CB-45404A587E18}"/>
    <dgm:cxn modelId="{14912461-B263-4822-90F9-229342A6C00F}" type="presOf" srcId="{7D0A2136-58D4-42D7-9C77-AF4A386E05E4}" destId="{6DCFA3E5-11DC-4512-ADD6-29AC9BC24CAD}" srcOrd="0" destOrd="0" presId="urn:microsoft.com/office/officeart/2005/8/layout/process1"/>
    <dgm:cxn modelId="{B46C5865-931F-43C0-AA5C-CC5DBF711C54}" srcId="{7301C1BE-ACBE-49D8-841F-CFFA5693CD1C}" destId="{A7342F27-9AD7-4577-8ED5-18458B92D136}" srcOrd="0" destOrd="0" parTransId="{F619EDBA-0544-459C-8AB1-2F1C39F17503}" sibTransId="{2039C86D-4C0F-4BA5-B9D5-497E9C4B651D}"/>
    <dgm:cxn modelId="{0A268E45-D997-425E-A116-454C2C5866EC}" type="presOf" srcId="{11D21E3F-BF70-443E-959C-501C6F6F61A5}" destId="{153F0BD0-63F1-4AAB-8D52-B08929664C21}" srcOrd="0" destOrd="0" presId="urn:microsoft.com/office/officeart/2005/8/layout/process1"/>
    <dgm:cxn modelId="{0904F86E-263A-4734-B71D-6EE98828BB03}" type="presOf" srcId="{C7EA107F-64B6-4D3B-B5CB-45404A587E18}" destId="{0DED4011-7A3C-4E7C-9B02-4E1953F17815}" srcOrd="1" destOrd="0" presId="urn:microsoft.com/office/officeart/2005/8/layout/process1"/>
    <dgm:cxn modelId="{0E352C70-305A-41B7-9508-BB0138CBE3F0}" type="presOf" srcId="{D84584E3-3001-4F3B-BCC8-468654254036}" destId="{2612D12B-B9AC-438F-9CD7-ACBA7321DCE8}" srcOrd="0" destOrd="0" presId="urn:microsoft.com/office/officeart/2005/8/layout/process1"/>
    <dgm:cxn modelId="{D478F450-5582-4345-9700-17EB25C90899}" srcId="{7301C1BE-ACBE-49D8-841F-CFFA5693CD1C}" destId="{ADC1C68C-3C93-4175-99B7-84CDC1A80140}" srcOrd="4" destOrd="0" parTransId="{F343CF7E-F788-4064-9862-9D17263A80DA}" sibTransId="{87E6D5C9-1F21-4BA1-805A-53C267C1E646}"/>
    <dgm:cxn modelId="{B8B2D055-AC08-4C22-A852-7FF45598F484}" type="presOf" srcId="{2039C86D-4C0F-4BA5-B9D5-497E9C4B651D}" destId="{AC1BB20F-9AA1-47CE-8A64-41B935723901}" srcOrd="0" destOrd="0" presId="urn:microsoft.com/office/officeart/2005/8/layout/process1"/>
    <dgm:cxn modelId="{F7EF0659-46A3-4D1B-9EC5-EA72B3781CB2}" type="presOf" srcId="{C7EA107F-64B6-4D3B-B5CB-45404A587E18}" destId="{77A09DF1-E48B-4A5F-82F8-195A1818F603}" srcOrd="0" destOrd="0" presId="urn:microsoft.com/office/officeart/2005/8/layout/process1"/>
    <dgm:cxn modelId="{46B0857E-73B9-4BEE-958C-8BAB299754F9}" type="presOf" srcId="{7301C1BE-ACBE-49D8-841F-CFFA5693CD1C}" destId="{828AE981-D3E4-4AC3-ADE4-26C4AC1A58AC}" srcOrd="0" destOrd="0" presId="urn:microsoft.com/office/officeart/2005/8/layout/process1"/>
    <dgm:cxn modelId="{76A37184-B210-4C25-8894-A879EF106299}" type="presOf" srcId="{8D8C92E0-F248-46ED-BA6C-5E626139A5C8}" destId="{B332D66C-60FE-4C50-98F9-177FB2002B68}" srcOrd="0" destOrd="0" presId="urn:microsoft.com/office/officeart/2005/8/layout/process1"/>
    <dgm:cxn modelId="{33328DB2-B543-4CCA-943E-5C8EDF9B6EB3}" type="presOf" srcId="{C21B1FCC-0E25-4BB7-A6F0-39C7237664FE}" destId="{06DD2D45-8D97-4013-8D7B-28EA2BFB4518}" srcOrd="0" destOrd="0" presId="urn:microsoft.com/office/officeart/2005/8/layout/process1"/>
    <dgm:cxn modelId="{E1C6EDBD-3918-455C-8BB7-C38EBABDCA89}" type="presOf" srcId="{D84584E3-3001-4F3B-BCC8-468654254036}" destId="{B7734A02-84BE-49E2-8B40-0330C2C68A8C}" srcOrd="1" destOrd="0" presId="urn:microsoft.com/office/officeart/2005/8/layout/process1"/>
    <dgm:cxn modelId="{F095F3C0-6E99-4C29-B9AA-1FC514600EB8}" type="presOf" srcId="{A7342F27-9AD7-4577-8ED5-18458B92D136}" destId="{DF46975F-BC86-4D0D-8F46-6C36F6C95109}" srcOrd="0" destOrd="0" presId="urn:microsoft.com/office/officeart/2005/8/layout/process1"/>
    <dgm:cxn modelId="{399372C6-63AA-417A-9948-9C27A504FC80}" type="presOf" srcId="{ADC1C68C-3C93-4175-99B7-84CDC1A80140}" destId="{9E7E4BCA-C289-4377-9C01-5FD43C98484A}" srcOrd="0" destOrd="0" presId="urn:microsoft.com/office/officeart/2005/8/layout/process1"/>
    <dgm:cxn modelId="{128709CD-9924-45D2-AC3B-EA249B6316D6}" srcId="{7301C1BE-ACBE-49D8-841F-CFFA5693CD1C}" destId="{7D0A2136-58D4-42D7-9C77-AF4A386E05E4}" srcOrd="2" destOrd="0" parTransId="{750FED5C-D827-4932-8055-DB0FD60A9670}" sibTransId="{11D21E3F-BF70-443E-959C-501C6F6F61A5}"/>
    <dgm:cxn modelId="{90DA6479-2795-4F83-B12E-E61A75F9814B}" type="presParOf" srcId="{828AE981-D3E4-4AC3-ADE4-26C4AC1A58AC}" destId="{DF46975F-BC86-4D0D-8F46-6C36F6C95109}" srcOrd="0" destOrd="0" presId="urn:microsoft.com/office/officeart/2005/8/layout/process1"/>
    <dgm:cxn modelId="{43566DE4-6D24-4F68-A729-789347CA323F}" type="presParOf" srcId="{828AE981-D3E4-4AC3-ADE4-26C4AC1A58AC}" destId="{AC1BB20F-9AA1-47CE-8A64-41B935723901}" srcOrd="1" destOrd="0" presId="urn:microsoft.com/office/officeart/2005/8/layout/process1"/>
    <dgm:cxn modelId="{40F2238B-0A64-496F-BB0D-8F6DCDE32A4E}" type="presParOf" srcId="{AC1BB20F-9AA1-47CE-8A64-41B935723901}" destId="{0F46C52B-28EA-41F2-8809-FE8787D94460}" srcOrd="0" destOrd="0" presId="urn:microsoft.com/office/officeart/2005/8/layout/process1"/>
    <dgm:cxn modelId="{014E625C-31E7-4315-AAA6-C2045F9524C3}" type="presParOf" srcId="{828AE981-D3E4-4AC3-ADE4-26C4AC1A58AC}" destId="{B332D66C-60FE-4C50-98F9-177FB2002B68}" srcOrd="2" destOrd="0" presId="urn:microsoft.com/office/officeart/2005/8/layout/process1"/>
    <dgm:cxn modelId="{47F68B40-236F-412F-A6B1-9E4B239A3722}" type="presParOf" srcId="{828AE981-D3E4-4AC3-ADE4-26C4AC1A58AC}" destId="{2612D12B-B9AC-438F-9CD7-ACBA7321DCE8}" srcOrd="3" destOrd="0" presId="urn:microsoft.com/office/officeart/2005/8/layout/process1"/>
    <dgm:cxn modelId="{705EFABC-C599-4751-B477-DEB7CF09A9D1}" type="presParOf" srcId="{2612D12B-B9AC-438F-9CD7-ACBA7321DCE8}" destId="{B7734A02-84BE-49E2-8B40-0330C2C68A8C}" srcOrd="0" destOrd="0" presId="urn:microsoft.com/office/officeart/2005/8/layout/process1"/>
    <dgm:cxn modelId="{DD9CF1A1-4338-4A46-97ED-9FB4A01DCFAF}" type="presParOf" srcId="{828AE981-D3E4-4AC3-ADE4-26C4AC1A58AC}" destId="{6DCFA3E5-11DC-4512-ADD6-29AC9BC24CAD}" srcOrd="4" destOrd="0" presId="urn:microsoft.com/office/officeart/2005/8/layout/process1"/>
    <dgm:cxn modelId="{0C8CD65B-75E6-4EBD-A09C-54F01F706700}" type="presParOf" srcId="{828AE981-D3E4-4AC3-ADE4-26C4AC1A58AC}" destId="{153F0BD0-63F1-4AAB-8D52-B08929664C21}" srcOrd="5" destOrd="0" presId="urn:microsoft.com/office/officeart/2005/8/layout/process1"/>
    <dgm:cxn modelId="{E5D5E400-03FB-474A-8B7F-4D11D3A16163}" type="presParOf" srcId="{153F0BD0-63F1-4AAB-8D52-B08929664C21}" destId="{C34F9F61-6A70-4879-88F1-E47FD7691458}" srcOrd="0" destOrd="0" presId="urn:microsoft.com/office/officeart/2005/8/layout/process1"/>
    <dgm:cxn modelId="{7CE339C5-5845-4096-8FD0-CA170C2B670F}" type="presParOf" srcId="{828AE981-D3E4-4AC3-ADE4-26C4AC1A58AC}" destId="{06DD2D45-8D97-4013-8D7B-28EA2BFB4518}" srcOrd="6" destOrd="0" presId="urn:microsoft.com/office/officeart/2005/8/layout/process1"/>
    <dgm:cxn modelId="{8D10522D-6AAB-4F4F-BC74-7171E5800B31}" type="presParOf" srcId="{828AE981-D3E4-4AC3-ADE4-26C4AC1A58AC}" destId="{77A09DF1-E48B-4A5F-82F8-195A1818F603}" srcOrd="7" destOrd="0" presId="urn:microsoft.com/office/officeart/2005/8/layout/process1"/>
    <dgm:cxn modelId="{A4FFB845-3262-41E1-8C04-4F01EBB7CE1B}" type="presParOf" srcId="{77A09DF1-E48B-4A5F-82F8-195A1818F603}" destId="{0DED4011-7A3C-4E7C-9B02-4E1953F17815}" srcOrd="0" destOrd="0" presId="urn:microsoft.com/office/officeart/2005/8/layout/process1"/>
    <dgm:cxn modelId="{1173019E-E07C-4BC1-9A4A-C0F2E112EF4A}" type="presParOf" srcId="{828AE981-D3E4-4AC3-ADE4-26C4AC1A58AC}" destId="{9E7E4BCA-C289-4377-9C01-5FD43C98484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975F-BC86-4D0D-8F46-6C36F6C95109}">
      <dsp:nvSpPr>
        <dsp:cNvPr id="0" name=""/>
        <dsp:cNvSpPr/>
      </dsp:nvSpPr>
      <dsp:spPr>
        <a:xfrm>
          <a:off x="10794" y="592189"/>
          <a:ext cx="1677529" cy="100651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spc="-150" dirty="0">
              <a:ln>
                <a:solidFill>
                  <a:schemeClr val="accent1"/>
                </a:solidFill>
              </a:ln>
              <a:solidFill>
                <a:schemeClr val="bg1"/>
              </a:solidFill>
              <a:latin typeface="Century Gothic" panose="020B0502020202020204" pitchFamily="34" charset="0"/>
            </a:rPr>
            <a:t>ZONING</a:t>
          </a:r>
        </a:p>
      </dsp:txBody>
      <dsp:txXfrm>
        <a:off x="40274" y="621669"/>
        <a:ext cx="1618569" cy="947557"/>
      </dsp:txXfrm>
    </dsp:sp>
    <dsp:sp modelId="{AC1BB20F-9AA1-47CE-8A64-41B935723901}">
      <dsp:nvSpPr>
        <dsp:cNvPr id="0" name=""/>
        <dsp:cNvSpPr/>
      </dsp:nvSpPr>
      <dsp:spPr>
        <a:xfrm>
          <a:off x="1856077" y="887434"/>
          <a:ext cx="355636" cy="4160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spc="-150">
            <a:ln>
              <a:solidFill>
                <a:schemeClr val="accent1"/>
              </a:solidFill>
            </a:ln>
            <a:solidFill>
              <a:schemeClr val="bg1"/>
            </a:solidFill>
            <a:latin typeface="Century Gothic" panose="020B0502020202020204" pitchFamily="34" charset="0"/>
          </a:endParaRPr>
        </a:p>
      </dsp:txBody>
      <dsp:txXfrm>
        <a:off x="1856077" y="970639"/>
        <a:ext cx="248945" cy="249617"/>
      </dsp:txXfrm>
    </dsp:sp>
    <dsp:sp modelId="{B332D66C-60FE-4C50-98F9-177FB2002B68}">
      <dsp:nvSpPr>
        <dsp:cNvPr id="0" name=""/>
        <dsp:cNvSpPr/>
      </dsp:nvSpPr>
      <dsp:spPr>
        <a:xfrm>
          <a:off x="2359336" y="592189"/>
          <a:ext cx="1677529" cy="1006517"/>
        </a:xfrm>
        <a:prstGeom prst="roundRect">
          <a:avLst>
            <a:gd name="adj" fmla="val 10000"/>
          </a:avLst>
        </a:prstGeom>
        <a:solidFill>
          <a:schemeClr val="accent4">
            <a:hueOff val="-1051177"/>
            <a:satOff val="-4108"/>
            <a:lumOff val="-1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spc="-150" dirty="0">
              <a:ln>
                <a:solidFill>
                  <a:schemeClr val="accent1"/>
                </a:solidFill>
              </a:ln>
              <a:solidFill>
                <a:schemeClr val="bg1"/>
              </a:solidFill>
              <a:latin typeface="Century Gothic" panose="020B0502020202020204" pitchFamily="34" charset="0"/>
            </a:rPr>
            <a:t>RFP</a:t>
          </a:r>
        </a:p>
      </dsp:txBody>
      <dsp:txXfrm>
        <a:off x="2388816" y="621669"/>
        <a:ext cx="1618569" cy="947557"/>
      </dsp:txXfrm>
    </dsp:sp>
    <dsp:sp modelId="{2612D12B-B9AC-438F-9CD7-ACBA7321DCE8}">
      <dsp:nvSpPr>
        <dsp:cNvPr id="0" name=""/>
        <dsp:cNvSpPr/>
      </dsp:nvSpPr>
      <dsp:spPr>
        <a:xfrm>
          <a:off x="4204618" y="887434"/>
          <a:ext cx="355636" cy="416027"/>
        </a:xfrm>
        <a:prstGeom prst="rightArrow">
          <a:avLst>
            <a:gd name="adj1" fmla="val 60000"/>
            <a:gd name="adj2" fmla="val 50000"/>
          </a:avLst>
        </a:prstGeom>
        <a:solidFill>
          <a:schemeClr val="accent4">
            <a:hueOff val="-1401569"/>
            <a:satOff val="-5478"/>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spc="-150">
            <a:ln>
              <a:solidFill>
                <a:schemeClr val="accent1"/>
              </a:solidFill>
            </a:ln>
            <a:solidFill>
              <a:schemeClr val="bg1"/>
            </a:solidFill>
            <a:latin typeface="Century Gothic" panose="020B0502020202020204" pitchFamily="34" charset="0"/>
          </a:endParaRPr>
        </a:p>
      </dsp:txBody>
      <dsp:txXfrm>
        <a:off x="4204618" y="970639"/>
        <a:ext cx="248945" cy="249617"/>
      </dsp:txXfrm>
    </dsp:sp>
    <dsp:sp modelId="{6DCFA3E5-11DC-4512-ADD6-29AC9BC24CAD}">
      <dsp:nvSpPr>
        <dsp:cNvPr id="0" name=""/>
        <dsp:cNvSpPr/>
      </dsp:nvSpPr>
      <dsp:spPr>
        <a:xfrm>
          <a:off x="4707877" y="592189"/>
          <a:ext cx="1677529" cy="1006517"/>
        </a:xfrm>
        <a:prstGeom prst="roundRect">
          <a:avLst>
            <a:gd name="adj" fmla="val 10000"/>
          </a:avLst>
        </a:prstGeom>
        <a:solidFill>
          <a:schemeClr val="accent4">
            <a:hueOff val="-2102354"/>
            <a:satOff val="-8217"/>
            <a:lumOff val="-30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spc="-150" dirty="0">
              <a:ln>
                <a:solidFill>
                  <a:schemeClr val="accent1"/>
                </a:solidFill>
              </a:ln>
              <a:solidFill>
                <a:schemeClr val="bg1"/>
              </a:solidFill>
              <a:latin typeface="Century Gothic" panose="020B0502020202020204" pitchFamily="34" charset="0"/>
            </a:rPr>
            <a:t>DISPOSITION</a:t>
          </a:r>
        </a:p>
      </dsp:txBody>
      <dsp:txXfrm>
        <a:off x="4737357" y="621669"/>
        <a:ext cx="1618569" cy="947557"/>
      </dsp:txXfrm>
    </dsp:sp>
    <dsp:sp modelId="{153F0BD0-63F1-4AAB-8D52-B08929664C21}">
      <dsp:nvSpPr>
        <dsp:cNvPr id="0" name=""/>
        <dsp:cNvSpPr/>
      </dsp:nvSpPr>
      <dsp:spPr>
        <a:xfrm>
          <a:off x="6553160" y="887434"/>
          <a:ext cx="355636" cy="416027"/>
        </a:xfrm>
        <a:prstGeom prst="rightArrow">
          <a:avLst>
            <a:gd name="adj1" fmla="val 60000"/>
            <a:gd name="adj2" fmla="val 50000"/>
          </a:avLst>
        </a:prstGeom>
        <a:solidFill>
          <a:schemeClr val="accent4">
            <a:hueOff val="-2803139"/>
            <a:satOff val="-10955"/>
            <a:lumOff val="-40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spc="-150">
            <a:ln>
              <a:solidFill>
                <a:schemeClr val="accent1"/>
              </a:solidFill>
            </a:ln>
            <a:solidFill>
              <a:schemeClr val="bg1"/>
            </a:solidFill>
            <a:latin typeface="Century Gothic" panose="020B0502020202020204" pitchFamily="34" charset="0"/>
          </a:endParaRPr>
        </a:p>
      </dsp:txBody>
      <dsp:txXfrm>
        <a:off x="6553160" y="970639"/>
        <a:ext cx="248945" cy="249617"/>
      </dsp:txXfrm>
    </dsp:sp>
    <dsp:sp modelId="{06DD2D45-8D97-4013-8D7B-28EA2BFB4518}">
      <dsp:nvSpPr>
        <dsp:cNvPr id="0" name=""/>
        <dsp:cNvSpPr/>
      </dsp:nvSpPr>
      <dsp:spPr>
        <a:xfrm>
          <a:off x="7056419" y="592189"/>
          <a:ext cx="1677529" cy="1006517"/>
        </a:xfrm>
        <a:prstGeom prst="roundRect">
          <a:avLst>
            <a:gd name="adj" fmla="val 10000"/>
          </a:avLst>
        </a:prstGeom>
        <a:solidFill>
          <a:schemeClr val="accent4">
            <a:hueOff val="-3153531"/>
            <a:satOff val="-12325"/>
            <a:lumOff val="-45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spc="-150" dirty="0">
              <a:ln>
                <a:solidFill>
                  <a:schemeClr val="accent1"/>
                </a:solidFill>
              </a:ln>
              <a:solidFill>
                <a:schemeClr val="bg1"/>
              </a:solidFill>
              <a:latin typeface="Century Gothic" panose="020B0502020202020204" pitchFamily="34" charset="0"/>
            </a:rPr>
            <a:t>PERMITTING</a:t>
          </a:r>
        </a:p>
      </dsp:txBody>
      <dsp:txXfrm>
        <a:off x="7085899" y="621669"/>
        <a:ext cx="1618569" cy="947557"/>
      </dsp:txXfrm>
    </dsp:sp>
    <dsp:sp modelId="{77A09DF1-E48B-4A5F-82F8-195A1818F603}">
      <dsp:nvSpPr>
        <dsp:cNvPr id="0" name=""/>
        <dsp:cNvSpPr/>
      </dsp:nvSpPr>
      <dsp:spPr>
        <a:xfrm>
          <a:off x="8901701" y="887434"/>
          <a:ext cx="355636" cy="416027"/>
        </a:xfrm>
        <a:prstGeom prst="rightArrow">
          <a:avLst>
            <a:gd name="adj1" fmla="val 60000"/>
            <a:gd name="adj2" fmla="val 50000"/>
          </a:avLst>
        </a:prstGeom>
        <a:solidFill>
          <a:schemeClr val="accent4">
            <a:hueOff val="-4204708"/>
            <a:satOff val="-16433"/>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spc="-150">
            <a:ln>
              <a:solidFill>
                <a:schemeClr val="accent1"/>
              </a:solidFill>
            </a:ln>
            <a:solidFill>
              <a:schemeClr val="bg1"/>
            </a:solidFill>
            <a:latin typeface="Century Gothic" panose="020B0502020202020204" pitchFamily="34" charset="0"/>
          </a:endParaRPr>
        </a:p>
      </dsp:txBody>
      <dsp:txXfrm>
        <a:off x="8901701" y="970639"/>
        <a:ext cx="248945" cy="249617"/>
      </dsp:txXfrm>
    </dsp:sp>
    <dsp:sp modelId="{9E7E4BCA-C289-4377-9C01-5FD43C98484A}">
      <dsp:nvSpPr>
        <dsp:cNvPr id="0" name=""/>
        <dsp:cNvSpPr/>
      </dsp:nvSpPr>
      <dsp:spPr>
        <a:xfrm>
          <a:off x="9404960" y="592189"/>
          <a:ext cx="2047374" cy="1006517"/>
        </a:xfrm>
        <a:prstGeom prst="roundRect">
          <a:avLst>
            <a:gd name="adj" fmla="val 10000"/>
          </a:avLst>
        </a:prstGeom>
        <a:solidFill>
          <a:schemeClr val="accent4">
            <a:hueOff val="-4204708"/>
            <a:satOff val="-16433"/>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spc="-150" dirty="0">
              <a:ln>
                <a:solidFill>
                  <a:schemeClr val="accent1"/>
                </a:solidFill>
              </a:ln>
              <a:solidFill>
                <a:schemeClr val="bg1"/>
              </a:solidFill>
              <a:latin typeface="Century Gothic" panose="020B0502020202020204" pitchFamily="34" charset="0"/>
            </a:rPr>
            <a:t>CONSTRUCTION</a:t>
          </a:r>
        </a:p>
      </dsp:txBody>
      <dsp:txXfrm>
        <a:off x="9434440" y="621669"/>
        <a:ext cx="1988414" cy="947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2DE3FDD-0A79-4B45-9D48-8BB55A4D732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7120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417670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153261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344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311759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0DD3AD8-A198-4367-8207-67B5BC150506}"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339573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0DD3AD8-A198-4367-8207-67B5BC150506}"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221321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284400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228046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369933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56850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DD3AD8-A198-4367-8207-67B5BC150506}"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26046205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383907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DD3AD8-A198-4367-8207-67B5BC150506}"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79981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DD3AD8-A198-4367-8207-67B5BC150506}"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302144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D3AD8-A198-4367-8207-67B5BC150506}"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19718382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65288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D3AD8-A198-4367-8207-67B5BC150506}"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E3FDD-0A79-4B45-9D48-8BB55A4D7325}" type="slidenum">
              <a:rPr lang="en-US" smtClean="0"/>
              <a:t>‹#›</a:t>
            </a:fld>
            <a:endParaRPr lang="en-US"/>
          </a:p>
        </p:txBody>
      </p:sp>
    </p:spTree>
    <p:extLst>
      <p:ext uri="{BB962C8B-B14F-4D97-AF65-F5344CB8AC3E}">
        <p14:creationId xmlns:p14="http://schemas.microsoft.com/office/powerpoint/2010/main" val="186612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bg1">
                <a:shade val="48000"/>
                <a:satMod val="110000"/>
                <a:lumMod val="40000"/>
              </a:schemeClr>
              <a:schemeClr val="bg1">
                <a:tint val="90000"/>
                <a:lumMod val="106000"/>
              </a:schemeClr>
            </a:duotone>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0DD3AD8-A198-4367-8207-67B5BC150506}" type="datetimeFigureOut">
              <a:rPr lang="en-US" smtClean="0"/>
              <a:t>10/1/2018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2DE3FDD-0A79-4B45-9D48-8BB55A4D7325}" type="slidenum">
              <a:rPr lang="en-US" smtClean="0"/>
              <a:t>‹#›</a:t>
            </a:fld>
            <a:endParaRPr lang="en-US"/>
          </a:p>
        </p:txBody>
      </p:sp>
    </p:spTree>
    <p:extLst>
      <p:ext uri="{BB962C8B-B14F-4D97-AF65-F5344CB8AC3E}">
        <p14:creationId xmlns:p14="http://schemas.microsoft.com/office/powerpoint/2010/main" val="1939463388"/>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 id="214748457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A859-D46E-47EB-A1F4-5373C66AB786}"/>
              </a:ext>
            </a:extLst>
          </p:cNvPr>
          <p:cNvSpPr>
            <a:spLocks noGrp="1"/>
          </p:cNvSpPr>
          <p:nvPr>
            <p:ph type="ctrTitle"/>
          </p:nvPr>
        </p:nvSpPr>
        <p:spPr>
          <a:xfrm>
            <a:off x="6580791" y="483534"/>
            <a:ext cx="4373217" cy="3352800"/>
          </a:xfrm>
        </p:spPr>
        <p:txBody>
          <a:bodyPr>
            <a:noAutofit/>
          </a:bodyPr>
          <a:lstStyle/>
          <a:p>
            <a:r>
              <a:rPr lang="en-US" sz="4000" b="1" dirty="0"/>
              <a:t>Senior Housing Residential Development </a:t>
            </a:r>
            <a:br>
              <a:rPr lang="en-US" sz="4000" b="1" dirty="0"/>
            </a:br>
            <a:r>
              <a:rPr lang="en-US" sz="4000" b="1" dirty="0"/>
              <a:t>Overlay District Bylaw</a:t>
            </a:r>
          </a:p>
        </p:txBody>
      </p:sp>
      <p:sp>
        <p:nvSpPr>
          <p:cNvPr id="3" name="Subtitle 2">
            <a:extLst>
              <a:ext uri="{FF2B5EF4-FFF2-40B4-BE49-F238E27FC236}">
                <a16:creationId xmlns:a16="http://schemas.microsoft.com/office/drawing/2014/main" id="{358E0CEB-42F3-4E14-AB50-A0F8B545DEA4}"/>
              </a:ext>
            </a:extLst>
          </p:cNvPr>
          <p:cNvSpPr>
            <a:spLocks noGrp="1"/>
          </p:cNvSpPr>
          <p:nvPr>
            <p:ph type="subTitle" idx="1"/>
          </p:nvPr>
        </p:nvSpPr>
        <p:spPr>
          <a:xfrm>
            <a:off x="5287617" y="4667534"/>
            <a:ext cx="5666392" cy="991838"/>
          </a:xfrm>
        </p:spPr>
        <p:txBody>
          <a:bodyPr>
            <a:normAutofit fontScale="85000" lnSpcReduction="10000"/>
          </a:bodyPr>
          <a:lstStyle/>
          <a:p>
            <a:r>
              <a:rPr lang="en-US" b="1" dirty="0">
                <a:solidFill>
                  <a:schemeClr val="bg1"/>
                </a:solidFill>
                <a:latin typeface="Century Gothic" panose="020B0502020202020204" pitchFamily="34" charset="0"/>
              </a:rPr>
              <a:t>Planning Board Zoning Hearing </a:t>
            </a:r>
          </a:p>
          <a:p>
            <a:r>
              <a:rPr lang="en-US" dirty="0">
                <a:solidFill>
                  <a:schemeClr val="bg1"/>
                </a:solidFill>
                <a:latin typeface="Century Gothic" panose="020B0502020202020204" pitchFamily="34" charset="0"/>
              </a:rPr>
              <a:t>October 1, 2018</a:t>
            </a:r>
          </a:p>
        </p:txBody>
      </p:sp>
      <p:pic>
        <p:nvPicPr>
          <p:cNvPr id="5" name="Picture 4">
            <a:extLst>
              <a:ext uri="{FF2B5EF4-FFF2-40B4-BE49-F238E27FC236}">
                <a16:creationId xmlns:a16="http://schemas.microsoft.com/office/drawing/2014/main" id="{FC7A962A-868E-425B-BE69-3600F97BE0F6}"/>
              </a:ext>
            </a:extLst>
          </p:cNvPr>
          <p:cNvPicPr>
            <a:picLocks noChangeAspect="1"/>
          </p:cNvPicPr>
          <p:nvPr/>
        </p:nvPicPr>
        <p:blipFill>
          <a:blip r:embed="rId2"/>
          <a:stretch>
            <a:fillRect/>
          </a:stretch>
        </p:blipFill>
        <p:spPr>
          <a:xfrm rot="180000" flipH="1">
            <a:off x="1052847" y="523290"/>
            <a:ext cx="5702795" cy="3801863"/>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347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5CCE-0C9A-40D7-A6D0-A247E5516B89}"/>
              </a:ext>
            </a:extLst>
          </p:cNvPr>
          <p:cNvSpPr>
            <a:spLocks noGrp="1"/>
          </p:cNvSpPr>
          <p:nvPr>
            <p:ph type="title"/>
          </p:nvPr>
        </p:nvSpPr>
        <p:spPr/>
        <p:txBody>
          <a:bodyPr/>
          <a:lstStyle/>
          <a:p>
            <a:r>
              <a:rPr lang="en-US" dirty="0"/>
              <a:t>Development review process</a:t>
            </a:r>
          </a:p>
        </p:txBody>
      </p:sp>
      <p:pic>
        <p:nvPicPr>
          <p:cNvPr id="6" name="Content Placeholder 5">
            <a:extLst>
              <a:ext uri="{FF2B5EF4-FFF2-40B4-BE49-F238E27FC236}">
                <a16:creationId xmlns:a16="http://schemas.microsoft.com/office/drawing/2014/main" id="{EBFD18E7-573D-4AFE-AECB-ECBEEB35A0FB}"/>
              </a:ext>
            </a:extLst>
          </p:cNvPr>
          <p:cNvPicPr>
            <a:picLocks noGrp="1" noChangeAspect="1"/>
          </p:cNvPicPr>
          <p:nvPr>
            <p:ph sz="quarter" idx="13"/>
          </p:nvPr>
        </p:nvPicPr>
        <p:blipFill>
          <a:blip r:embed="rId2"/>
          <a:stretch>
            <a:fillRect/>
          </a:stretch>
        </p:blipFill>
        <p:spPr>
          <a:xfrm>
            <a:off x="805071" y="1730750"/>
            <a:ext cx="2552014" cy="1698249"/>
          </a:xfrm>
          <a:prstGeom prst="rect">
            <a:avLst/>
          </a:prstGeom>
          <a:ln>
            <a:solidFill>
              <a:schemeClr val="accent1"/>
            </a:solidFill>
          </a:ln>
        </p:spPr>
      </p:pic>
      <p:sp>
        <p:nvSpPr>
          <p:cNvPr id="5" name="Content Placeholder 4">
            <a:extLst>
              <a:ext uri="{FF2B5EF4-FFF2-40B4-BE49-F238E27FC236}">
                <a16:creationId xmlns:a16="http://schemas.microsoft.com/office/drawing/2014/main" id="{72DBBDCB-46B3-4527-9CBB-BC5535BA1F5F}"/>
              </a:ext>
            </a:extLst>
          </p:cNvPr>
          <p:cNvSpPr>
            <a:spLocks noGrp="1"/>
          </p:cNvSpPr>
          <p:nvPr>
            <p:ph sz="quarter" idx="14"/>
          </p:nvPr>
        </p:nvSpPr>
        <p:spPr>
          <a:xfrm>
            <a:off x="3458817" y="1730752"/>
            <a:ext cx="7621692" cy="3643834"/>
          </a:xfrm>
        </p:spPr>
        <p:txBody>
          <a:bodyPr>
            <a:normAutofit/>
          </a:bodyPr>
          <a:lstStyle/>
          <a:p>
            <a:pPr marL="0" indent="0">
              <a:buNone/>
            </a:pPr>
            <a:r>
              <a:rPr lang="en-US" sz="3200" dirty="0">
                <a:solidFill>
                  <a:schemeClr val="tx2"/>
                </a:solidFill>
              </a:rPr>
              <a:t>ANY PROJECT PROPOSED UNDER THIS BYLAW:</a:t>
            </a:r>
          </a:p>
          <a:p>
            <a:pPr marL="457200" indent="-457200">
              <a:buFont typeface="+mj-lt"/>
              <a:buAutoNum type="arabicPeriod"/>
            </a:pPr>
            <a:r>
              <a:rPr lang="en-US" dirty="0">
                <a:solidFill>
                  <a:schemeClr val="tx2"/>
                </a:solidFill>
              </a:rPr>
              <a:t>MUST MEET THE DIMENSIONAL AND DESIGN STANDARDS IN THE BYLAW. </a:t>
            </a:r>
            <a:r>
              <a:rPr lang="en-US" sz="1600" dirty="0">
                <a:solidFill>
                  <a:schemeClr val="tx2"/>
                </a:solidFill>
                <a:latin typeface="Arial Narrow" panose="020B0606020202030204" pitchFamily="34" charset="0"/>
              </a:rPr>
              <a:t>THESE STANDARDS OFFSET IMPACTS ON ABUTTERS, REQUIRE ACCESSIBLE DESIGN AND ENERGY EFFICIENCY, AND MANDATE DEED RESTRICTIONS SO THE UNITS MAY ONLY BE OCCUPIED BY SENIOR/DISABLED HOUSEHOLDS.</a:t>
            </a:r>
          </a:p>
          <a:p>
            <a:pPr marL="457200" indent="-457200">
              <a:buFont typeface="+mj-lt"/>
              <a:buAutoNum type="arabicPeriod"/>
            </a:pPr>
            <a:r>
              <a:rPr lang="en-US" dirty="0">
                <a:solidFill>
                  <a:schemeClr val="tx2"/>
                </a:solidFill>
              </a:rPr>
              <a:t>MUST RECEIVE A SPECIAL PERMIT FROM THE PLANNING BOARD.               </a:t>
            </a:r>
            <a:r>
              <a:rPr lang="en-US" sz="1600" dirty="0">
                <a:solidFill>
                  <a:schemeClr val="tx2"/>
                </a:solidFill>
                <a:latin typeface="Arial Narrow" panose="020B0606020202030204" pitchFamily="34" charset="0"/>
              </a:rPr>
              <a:t>All projects proposed under this bylaw will be reviewed by the planning board for conformance with the multi-family site plan review standards (as applicable) as well as the standards within this bylaw.</a:t>
            </a:r>
            <a:endParaRPr lang="en-US" dirty="0"/>
          </a:p>
          <a:p>
            <a:pPr marL="457200" indent="-457200">
              <a:buFont typeface="+mj-lt"/>
              <a:buAutoNum type="arabicPeriod"/>
            </a:pPr>
            <a:endParaRPr lang="en-US" dirty="0"/>
          </a:p>
        </p:txBody>
      </p:sp>
      <p:pic>
        <p:nvPicPr>
          <p:cNvPr id="3074" name="Picture 2" descr="Image result for cottage style development">
            <a:extLst>
              <a:ext uri="{FF2B5EF4-FFF2-40B4-BE49-F238E27FC236}">
                <a16:creationId xmlns:a16="http://schemas.microsoft.com/office/drawing/2014/main" id="{D45916D0-209E-4D36-AE85-9F8C3026B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71" y="3552669"/>
            <a:ext cx="2555629" cy="16982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1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C4DC-3307-4697-A46D-7CD9B722E143}"/>
              </a:ext>
            </a:extLst>
          </p:cNvPr>
          <p:cNvSpPr>
            <a:spLocks noGrp="1"/>
          </p:cNvSpPr>
          <p:nvPr>
            <p:ph type="title"/>
          </p:nvPr>
        </p:nvSpPr>
        <p:spPr>
          <a:xfrm>
            <a:off x="627305" y="309278"/>
            <a:ext cx="11564695" cy="1151965"/>
          </a:xfrm>
        </p:spPr>
        <p:txBody>
          <a:bodyPr>
            <a:noAutofit/>
          </a:bodyPr>
          <a:lstStyle/>
          <a:p>
            <a:r>
              <a:rPr lang="en-US" sz="5000" dirty="0"/>
              <a:t>Your support is respectfully requested</a:t>
            </a:r>
          </a:p>
        </p:txBody>
      </p:sp>
      <p:sp>
        <p:nvSpPr>
          <p:cNvPr id="9" name="TextBox 8">
            <a:extLst>
              <a:ext uri="{FF2B5EF4-FFF2-40B4-BE49-F238E27FC236}">
                <a16:creationId xmlns:a16="http://schemas.microsoft.com/office/drawing/2014/main" id="{64A8F059-A813-4ABD-BE3E-02E60B48E9A9}"/>
              </a:ext>
            </a:extLst>
          </p:cNvPr>
          <p:cNvSpPr txBox="1"/>
          <p:nvPr/>
        </p:nvSpPr>
        <p:spPr>
          <a:xfrm>
            <a:off x="5508451" y="1461243"/>
            <a:ext cx="6056244" cy="3785652"/>
          </a:xfrm>
          <a:prstGeom prst="rect">
            <a:avLst/>
          </a:prstGeom>
          <a:noFill/>
        </p:spPr>
        <p:txBody>
          <a:bodyPr wrap="square" rtlCol="0">
            <a:spAutoFit/>
          </a:bodyPr>
          <a:lstStyle/>
          <a:p>
            <a:pPr marL="342900" indent="-342900">
              <a:spcBef>
                <a:spcPts val="1200"/>
              </a:spcBef>
              <a:spcAft>
                <a:spcPts val="1200"/>
              </a:spcAft>
              <a:buFont typeface="Arial" panose="020B0604020202020204" pitchFamily="34" charset="0"/>
              <a:buChar char="•"/>
            </a:pPr>
            <a:r>
              <a:rPr lang="en-US" sz="2000" dirty="0">
                <a:latin typeface="Arial Narrow" panose="020B0606020202030204" pitchFamily="34" charset="0"/>
              </a:rPr>
              <a:t>The Planning Board retains the right to deny any Special Permits for future proposals requested under this Bylaw that are incongruous to their neighborhood. </a:t>
            </a:r>
            <a:r>
              <a:rPr lang="en-US" sz="2000" u="sng" dirty="0">
                <a:latin typeface="Arial Narrow" panose="020B0606020202030204" pitchFamily="34" charset="0"/>
              </a:rPr>
              <a:t>This includes proposals involving lot merger. </a:t>
            </a:r>
          </a:p>
          <a:p>
            <a:pPr marL="342900" indent="-342900">
              <a:spcBef>
                <a:spcPts val="1200"/>
              </a:spcBef>
              <a:spcAft>
                <a:spcPts val="1200"/>
              </a:spcAft>
              <a:buFont typeface="Arial" panose="020B0604020202020204" pitchFamily="34" charset="0"/>
              <a:buChar char="•"/>
            </a:pPr>
            <a:r>
              <a:rPr lang="en-US" sz="2000" u="sng" dirty="0">
                <a:latin typeface="Arial Narrow" panose="020B0606020202030204" pitchFamily="34" charset="0"/>
              </a:rPr>
              <a:t>No senior housing has been built in Medfield since 2000</a:t>
            </a:r>
            <a:r>
              <a:rPr lang="en-US" sz="2000" dirty="0">
                <a:latin typeface="Arial Narrow" panose="020B0606020202030204" pitchFamily="34" charset="0"/>
              </a:rPr>
              <a:t>. There are two senior housing developments – one is income restricted and both have wait lists – yet every resident plans on aging. </a:t>
            </a:r>
          </a:p>
          <a:p>
            <a:pPr marL="342900" indent="-342900">
              <a:spcBef>
                <a:spcPts val="1200"/>
              </a:spcBef>
              <a:spcAft>
                <a:spcPts val="1200"/>
              </a:spcAft>
              <a:buFont typeface="Arial" panose="020B0604020202020204" pitchFamily="34" charset="0"/>
              <a:buChar char="•"/>
            </a:pPr>
            <a:r>
              <a:rPr lang="en-US" sz="2000" dirty="0">
                <a:latin typeface="Arial Narrow" panose="020B0606020202030204" pitchFamily="34" charset="0"/>
              </a:rPr>
              <a:t>The shortage in senior housing is a </a:t>
            </a:r>
            <a:r>
              <a:rPr lang="en-US" sz="2000" b="1" dirty="0">
                <a:latin typeface="Arial Narrow" panose="020B0606020202030204" pitchFamily="34" charset="0"/>
              </a:rPr>
              <a:t>major</a:t>
            </a:r>
            <a:r>
              <a:rPr lang="en-US" sz="2000" dirty="0">
                <a:latin typeface="Arial Narrow" panose="020B0606020202030204" pitchFamily="34" charset="0"/>
              </a:rPr>
              <a:t> regional issue. </a:t>
            </a:r>
            <a:r>
              <a:rPr lang="en-US" sz="2000" u="sng" dirty="0" err="1">
                <a:latin typeface="Arial Narrow" panose="020B0606020202030204" pitchFamily="34" charset="0"/>
              </a:rPr>
              <a:t>BANANAism</a:t>
            </a:r>
            <a:r>
              <a:rPr lang="en-US" sz="2000" u="sng" dirty="0">
                <a:latin typeface="Arial Narrow" panose="020B0606020202030204" pitchFamily="34" charset="0"/>
              </a:rPr>
              <a:t> is making it worse and driving cost.</a:t>
            </a:r>
          </a:p>
        </p:txBody>
      </p:sp>
      <p:pic>
        <p:nvPicPr>
          <p:cNvPr id="2050" name="Picture 2" descr="Related image">
            <a:extLst>
              <a:ext uri="{FF2B5EF4-FFF2-40B4-BE49-F238E27FC236}">
                <a16:creationId xmlns:a16="http://schemas.microsoft.com/office/drawing/2014/main" id="{853A8DCC-A61C-43D1-841C-DC9841694D1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1" y="1611105"/>
            <a:ext cx="4822650" cy="351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4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44218B-35B4-45F5-9878-7919B91A2CB8}"/>
              </a:ext>
            </a:extLst>
          </p:cNvPr>
          <p:cNvSpPr>
            <a:spLocks noGrp="1"/>
          </p:cNvSpPr>
          <p:nvPr>
            <p:ph type="title"/>
          </p:nvPr>
        </p:nvSpPr>
        <p:spPr/>
        <p:txBody>
          <a:bodyPr/>
          <a:lstStyle/>
          <a:p>
            <a:r>
              <a:rPr lang="en-US" dirty="0"/>
              <a:t>Question and comments</a:t>
            </a:r>
          </a:p>
        </p:txBody>
      </p:sp>
      <p:sp>
        <p:nvSpPr>
          <p:cNvPr id="6" name="Text Placeholder 5">
            <a:extLst>
              <a:ext uri="{FF2B5EF4-FFF2-40B4-BE49-F238E27FC236}">
                <a16:creationId xmlns:a16="http://schemas.microsoft.com/office/drawing/2014/main" id="{02E61A05-BA53-4838-B3A3-4FA1564AD2F3}"/>
              </a:ext>
            </a:extLst>
          </p:cNvPr>
          <p:cNvSpPr>
            <a:spLocks noGrp="1"/>
          </p:cNvSpPr>
          <p:nvPr>
            <p:ph type="body" sz="half" idx="2"/>
          </p:nvPr>
        </p:nvSpPr>
        <p:spPr/>
        <p:txBody>
          <a:bodyPr/>
          <a:lstStyle/>
          <a:p>
            <a:r>
              <a:rPr lang="en-US" dirty="0">
                <a:solidFill>
                  <a:schemeClr val="tx2"/>
                </a:solidFill>
              </a:rPr>
              <a:t>Planning board zoning hearing #2</a:t>
            </a:r>
          </a:p>
        </p:txBody>
      </p:sp>
    </p:spTree>
    <p:extLst>
      <p:ext uri="{BB962C8B-B14F-4D97-AF65-F5344CB8AC3E}">
        <p14:creationId xmlns:p14="http://schemas.microsoft.com/office/powerpoint/2010/main" val="417445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BBB0A8-09C1-48E5-A8BD-4A7B2B27CE18}"/>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59833A5F-48D3-4DE9-B7C7-D33A649CED54}"/>
              </a:ext>
            </a:extLst>
          </p:cNvPr>
          <p:cNvSpPr>
            <a:spLocks noGrp="1"/>
          </p:cNvSpPr>
          <p:nvPr>
            <p:ph idx="1"/>
          </p:nvPr>
        </p:nvSpPr>
        <p:spPr>
          <a:xfrm>
            <a:off x="3071026" y="1837765"/>
            <a:ext cx="3740426" cy="2053655"/>
          </a:xfrm>
        </p:spPr>
        <p:txBody>
          <a:bodyPr>
            <a:normAutofit/>
          </a:bodyPr>
          <a:lstStyle/>
          <a:p>
            <a:pPr marL="342900" indent="-342900">
              <a:buFont typeface="+mj-lt"/>
              <a:buAutoNum type="arabicPeriod"/>
            </a:pPr>
            <a:r>
              <a:rPr lang="en-US" dirty="0">
                <a:solidFill>
                  <a:schemeClr val="tx2"/>
                </a:solidFill>
              </a:rPr>
              <a:t>Update since 9/10 Hearing</a:t>
            </a:r>
          </a:p>
          <a:p>
            <a:pPr marL="342900" indent="-342900">
              <a:buFont typeface="+mj-lt"/>
              <a:buAutoNum type="arabicPeriod"/>
            </a:pPr>
            <a:r>
              <a:rPr lang="en-US" dirty="0">
                <a:solidFill>
                  <a:schemeClr val="tx2"/>
                </a:solidFill>
              </a:rPr>
              <a:t>Hinkley process</a:t>
            </a:r>
          </a:p>
          <a:p>
            <a:pPr marL="342900" indent="-342900">
              <a:buFont typeface="+mj-lt"/>
              <a:buAutoNum type="arabicPeriod"/>
            </a:pPr>
            <a:r>
              <a:rPr lang="en-US" dirty="0">
                <a:solidFill>
                  <a:schemeClr val="tx2"/>
                </a:solidFill>
              </a:rPr>
              <a:t>Bylaw Overview</a:t>
            </a:r>
          </a:p>
          <a:p>
            <a:pPr marL="342900" indent="-342900">
              <a:buFont typeface="+mj-lt"/>
              <a:buAutoNum type="arabicPeriod"/>
            </a:pPr>
            <a:r>
              <a:rPr lang="en-US" dirty="0">
                <a:solidFill>
                  <a:schemeClr val="tx2"/>
                </a:solidFill>
              </a:rPr>
              <a:t>Comments</a:t>
            </a:r>
          </a:p>
          <a:p>
            <a:pPr marL="342900" indent="-342900">
              <a:buFont typeface="+mj-lt"/>
              <a:buAutoNum type="arabicPeriod"/>
            </a:pPr>
            <a:endParaRPr lang="en-US" dirty="0"/>
          </a:p>
        </p:txBody>
      </p:sp>
      <p:pic>
        <p:nvPicPr>
          <p:cNvPr id="9" name="Picture 8">
            <a:extLst>
              <a:ext uri="{FF2B5EF4-FFF2-40B4-BE49-F238E27FC236}">
                <a16:creationId xmlns:a16="http://schemas.microsoft.com/office/drawing/2014/main" id="{95C924A7-6E2A-4DB3-BF9B-5D5236863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837765"/>
            <a:ext cx="1854421" cy="1854421"/>
          </a:xfrm>
          <a:prstGeom prst="rect">
            <a:avLst/>
          </a:prstGeom>
        </p:spPr>
      </p:pic>
    </p:spTree>
    <p:extLst>
      <p:ext uri="{BB962C8B-B14F-4D97-AF65-F5344CB8AC3E}">
        <p14:creationId xmlns:p14="http://schemas.microsoft.com/office/powerpoint/2010/main" val="385043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F7C6-F7E2-4EBD-8A7A-B1F40207EF4C}"/>
              </a:ext>
            </a:extLst>
          </p:cNvPr>
          <p:cNvSpPr>
            <a:spLocks noGrp="1"/>
          </p:cNvSpPr>
          <p:nvPr>
            <p:ph type="title"/>
          </p:nvPr>
        </p:nvSpPr>
        <p:spPr/>
        <p:txBody>
          <a:bodyPr/>
          <a:lstStyle/>
          <a:p>
            <a:r>
              <a:rPr lang="en-US" dirty="0"/>
              <a:t>Summary of changes</a:t>
            </a:r>
          </a:p>
        </p:txBody>
      </p:sp>
      <p:sp>
        <p:nvSpPr>
          <p:cNvPr id="3" name="Content Placeholder 2">
            <a:extLst>
              <a:ext uri="{FF2B5EF4-FFF2-40B4-BE49-F238E27FC236}">
                <a16:creationId xmlns:a16="http://schemas.microsoft.com/office/drawing/2014/main" id="{2E63E1A6-FFF2-4501-9A3E-7CB039976010}"/>
              </a:ext>
            </a:extLst>
          </p:cNvPr>
          <p:cNvSpPr>
            <a:spLocks noGrp="1"/>
          </p:cNvSpPr>
          <p:nvPr>
            <p:ph sz="quarter" idx="13"/>
          </p:nvPr>
        </p:nvSpPr>
        <p:spPr/>
        <p:txBody>
          <a:bodyPr>
            <a:normAutofit/>
          </a:bodyPr>
          <a:lstStyle/>
          <a:p>
            <a:pPr>
              <a:spcBef>
                <a:spcPts val="1200"/>
              </a:spcBef>
              <a:spcAft>
                <a:spcPts val="1200"/>
              </a:spcAft>
            </a:pPr>
            <a:r>
              <a:rPr lang="en-US" sz="2800" dirty="0"/>
              <a:t>Definitions added for “basement” and “public amenity”</a:t>
            </a:r>
          </a:p>
          <a:p>
            <a:pPr>
              <a:spcBef>
                <a:spcPts val="1200"/>
              </a:spcBef>
              <a:spcAft>
                <a:spcPts val="1200"/>
              </a:spcAft>
            </a:pPr>
            <a:r>
              <a:rPr lang="en-US" sz="2800" dirty="0"/>
              <a:t>Floor area caps added to townhouses and multifamily</a:t>
            </a:r>
          </a:p>
          <a:p>
            <a:pPr>
              <a:spcBef>
                <a:spcPts val="1200"/>
              </a:spcBef>
              <a:spcAft>
                <a:spcPts val="1200"/>
              </a:spcAft>
            </a:pPr>
            <a:r>
              <a:rPr lang="en-US" sz="2800" dirty="0"/>
              <a:t>Clarified use authorization for single and two family uses</a:t>
            </a:r>
          </a:p>
          <a:p>
            <a:pPr>
              <a:spcBef>
                <a:spcPts val="1200"/>
              </a:spcBef>
              <a:spcAft>
                <a:spcPts val="1200"/>
              </a:spcAft>
            </a:pPr>
            <a:r>
              <a:rPr lang="en-US" sz="2800" dirty="0"/>
              <a:t>Reduced side yard setbacks for lots in bi/</a:t>
            </a:r>
            <a:r>
              <a:rPr lang="en-US" sz="2800" dirty="0" err="1"/>
              <a:t>ie</a:t>
            </a:r>
            <a:r>
              <a:rPr lang="en-US" sz="2800" dirty="0"/>
              <a:t> zone</a:t>
            </a:r>
          </a:p>
        </p:txBody>
      </p:sp>
    </p:spTree>
    <p:extLst>
      <p:ext uri="{BB962C8B-B14F-4D97-AF65-F5344CB8AC3E}">
        <p14:creationId xmlns:p14="http://schemas.microsoft.com/office/powerpoint/2010/main" val="320500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A212-3908-4A02-B5BB-B02058C646A9}"/>
              </a:ext>
            </a:extLst>
          </p:cNvPr>
          <p:cNvSpPr>
            <a:spLocks noGrp="1"/>
          </p:cNvSpPr>
          <p:nvPr>
            <p:ph type="title"/>
          </p:nvPr>
        </p:nvSpPr>
        <p:spPr/>
        <p:txBody>
          <a:bodyPr/>
          <a:lstStyle/>
          <a:p>
            <a:r>
              <a:rPr lang="en-US" dirty="0"/>
              <a:t>Hinkley property Concept Plan</a:t>
            </a:r>
          </a:p>
        </p:txBody>
      </p:sp>
      <p:pic>
        <p:nvPicPr>
          <p:cNvPr id="5" name="Content Placeholder 4">
            <a:extLst>
              <a:ext uri="{FF2B5EF4-FFF2-40B4-BE49-F238E27FC236}">
                <a16:creationId xmlns:a16="http://schemas.microsoft.com/office/drawing/2014/main" id="{AE89FF5F-5C94-4162-8808-0F7ACC5D3AAC}"/>
              </a:ext>
            </a:extLst>
          </p:cNvPr>
          <p:cNvPicPr>
            <a:picLocks noGrp="1" noChangeAspect="1"/>
          </p:cNvPicPr>
          <p:nvPr>
            <p:ph sz="quarter" idx="13"/>
          </p:nvPr>
        </p:nvPicPr>
        <p:blipFill rotWithShape="1">
          <a:blip r:embed="rId2"/>
          <a:srcRect l="23907" t="26350" r="43922" b="35988"/>
          <a:stretch/>
        </p:blipFill>
        <p:spPr>
          <a:xfrm>
            <a:off x="797704" y="1843940"/>
            <a:ext cx="5086538" cy="3347882"/>
          </a:xfrm>
          <a:prstGeom prst="rect">
            <a:avLst/>
          </a:prstGeom>
          <a:ln>
            <a:solidFill>
              <a:schemeClr val="accent1"/>
            </a:solidFill>
          </a:ln>
        </p:spPr>
      </p:pic>
      <p:sp>
        <p:nvSpPr>
          <p:cNvPr id="4" name="Content Placeholder 3">
            <a:extLst>
              <a:ext uri="{FF2B5EF4-FFF2-40B4-BE49-F238E27FC236}">
                <a16:creationId xmlns:a16="http://schemas.microsoft.com/office/drawing/2014/main" id="{7427751A-CA8A-4680-AB04-CABAB8A8BFC3}"/>
              </a:ext>
            </a:extLst>
          </p:cNvPr>
          <p:cNvSpPr>
            <a:spLocks noGrp="1"/>
          </p:cNvSpPr>
          <p:nvPr>
            <p:ph sz="quarter" idx="14"/>
          </p:nvPr>
        </p:nvSpPr>
        <p:spPr>
          <a:xfrm>
            <a:off x="6095999" y="1843940"/>
            <a:ext cx="5410199" cy="3509938"/>
          </a:xfrm>
        </p:spPr>
        <p:txBody>
          <a:bodyPr>
            <a:normAutofit fontScale="85000" lnSpcReduction="20000"/>
          </a:bodyPr>
          <a:lstStyle/>
          <a:p>
            <a:r>
              <a:rPr lang="en-US" sz="2400" dirty="0"/>
              <a:t>The Town acquired the Hinkley property for $1.1m in 2001</a:t>
            </a:r>
          </a:p>
          <a:p>
            <a:r>
              <a:rPr lang="en-US" sz="2400" dirty="0"/>
              <a:t>Currently zoned rt/</a:t>
            </a:r>
            <a:r>
              <a:rPr lang="en-US" sz="2400" dirty="0" err="1"/>
              <a:t>Ie</a:t>
            </a:r>
            <a:endParaRPr lang="en-US" sz="2400" dirty="0"/>
          </a:p>
          <a:p>
            <a:r>
              <a:rPr lang="en-US" sz="2400" dirty="0"/>
              <a:t>Adjacent to the Senior Center</a:t>
            </a:r>
          </a:p>
          <a:p>
            <a:r>
              <a:rPr lang="en-US" sz="2400" dirty="0"/>
              <a:t>Roughly 4 developable acres</a:t>
            </a:r>
          </a:p>
          <a:p>
            <a:r>
              <a:rPr lang="en-US" sz="2400" dirty="0"/>
              <a:t>Site requires extension of ice house road and the installation of sewer and public water service mains                                                                                                       </a:t>
            </a:r>
            <a:r>
              <a:rPr lang="en-US" sz="1700" dirty="0">
                <a:latin typeface="Century Gothic" panose="020B0502020202020204" pitchFamily="34" charset="0"/>
              </a:rPr>
              <a:t>(Cost estimates for Hinkley and lot 3 were $1.8M Actual costs for Hinkley only would be lower)</a:t>
            </a:r>
            <a:endParaRPr lang="en-US" dirty="0"/>
          </a:p>
        </p:txBody>
      </p:sp>
    </p:spTree>
    <p:extLst>
      <p:ext uri="{BB962C8B-B14F-4D97-AF65-F5344CB8AC3E}">
        <p14:creationId xmlns:p14="http://schemas.microsoft.com/office/powerpoint/2010/main" val="183249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1039-A88C-4F5D-A828-3B9150665ADB}"/>
              </a:ext>
            </a:extLst>
          </p:cNvPr>
          <p:cNvSpPr>
            <a:spLocks noGrp="1"/>
          </p:cNvSpPr>
          <p:nvPr>
            <p:ph type="title"/>
          </p:nvPr>
        </p:nvSpPr>
        <p:spPr>
          <a:xfrm>
            <a:off x="665646" y="414951"/>
            <a:ext cx="10396882" cy="1151965"/>
          </a:xfrm>
        </p:spPr>
        <p:txBody>
          <a:bodyPr/>
          <a:lstStyle/>
          <a:p>
            <a:r>
              <a:rPr lang="en-US" dirty="0"/>
              <a:t>Hinkley redevelopment process</a:t>
            </a:r>
          </a:p>
        </p:txBody>
      </p:sp>
      <p:graphicFrame>
        <p:nvGraphicFramePr>
          <p:cNvPr id="4" name="Content Placeholder 3">
            <a:extLst>
              <a:ext uri="{FF2B5EF4-FFF2-40B4-BE49-F238E27FC236}">
                <a16:creationId xmlns:a16="http://schemas.microsoft.com/office/drawing/2014/main" id="{E87CE908-9524-4CF8-929C-E2105400A640}"/>
              </a:ext>
            </a:extLst>
          </p:cNvPr>
          <p:cNvGraphicFramePr>
            <a:graphicFrameLocks noGrp="1"/>
          </p:cNvGraphicFramePr>
          <p:nvPr>
            <p:ph sz="quarter" idx="13"/>
            <p:extLst>
              <p:ext uri="{D42A27DB-BD31-4B8C-83A1-F6EECF244321}">
                <p14:modId xmlns:p14="http://schemas.microsoft.com/office/powerpoint/2010/main" val="2423989498"/>
              </p:ext>
            </p:extLst>
          </p:nvPr>
        </p:nvGraphicFramePr>
        <p:xfrm>
          <a:off x="132522" y="1837766"/>
          <a:ext cx="11463130" cy="2190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54ED795-73EC-40BD-8B91-D0C9257EF353}"/>
              </a:ext>
            </a:extLst>
          </p:cNvPr>
          <p:cNvSpPr txBox="1"/>
          <p:nvPr/>
        </p:nvSpPr>
        <p:spPr>
          <a:xfrm>
            <a:off x="2551046" y="3675165"/>
            <a:ext cx="1616765" cy="1200329"/>
          </a:xfrm>
          <a:prstGeom prst="rect">
            <a:avLst/>
          </a:prstGeom>
          <a:noFill/>
        </p:spPr>
        <p:txBody>
          <a:bodyPr wrap="square" rtlCol="0">
            <a:spAutoFit/>
          </a:bodyPr>
          <a:lstStyle/>
          <a:p>
            <a:r>
              <a:rPr lang="en-US" dirty="0"/>
              <a:t>Establishes Sales Prices</a:t>
            </a:r>
          </a:p>
          <a:p>
            <a:r>
              <a:rPr lang="en-US" dirty="0"/>
              <a:t>Unit Design</a:t>
            </a:r>
          </a:p>
          <a:p>
            <a:r>
              <a:rPr lang="en-US" dirty="0"/>
              <a:t>Affordability</a:t>
            </a:r>
          </a:p>
        </p:txBody>
      </p:sp>
      <p:sp>
        <p:nvSpPr>
          <p:cNvPr id="9" name="TextBox 8">
            <a:extLst>
              <a:ext uri="{FF2B5EF4-FFF2-40B4-BE49-F238E27FC236}">
                <a16:creationId xmlns:a16="http://schemas.microsoft.com/office/drawing/2014/main" id="{EBB03B20-4490-4B20-A022-0B676EB0AFE4}"/>
              </a:ext>
            </a:extLst>
          </p:cNvPr>
          <p:cNvSpPr txBox="1"/>
          <p:nvPr/>
        </p:nvSpPr>
        <p:spPr>
          <a:xfrm>
            <a:off x="132522" y="3675165"/>
            <a:ext cx="1871871" cy="923330"/>
          </a:xfrm>
          <a:prstGeom prst="rect">
            <a:avLst/>
          </a:prstGeom>
          <a:noFill/>
        </p:spPr>
        <p:txBody>
          <a:bodyPr wrap="square" rtlCol="0">
            <a:spAutoFit/>
          </a:bodyPr>
          <a:lstStyle/>
          <a:p>
            <a:r>
              <a:rPr lang="en-US" dirty="0"/>
              <a:t>Authorizes the Construction of Senior Housing</a:t>
            </a:r>
          </a:p>
        </p:txBody>
      </p:sp>
      <p:sp>
        <p:nvSpPr>
          <p:cNvPr id="10" name="TextBox 9">
            <a:extLst>
              <a:ext uri="{FF2B5EF4-FFF2-40B4-BE49-F238E27FC236}">
                <a16:creationId xmlns:a16="http://schemas.microsoft.com/office/drawing/2014/main" id="{D7359A35-8BA5-40B8-849A-189A6D708D69}"/>
              </a:ext>
            </a:extLst>
          </p:cNvPr>
          <p:cNvSpPr txBox="1"/>
          <p:nvPr/>
        </p:nvSpPr>
        <p:spPr>
          <a:xfrm>
            <a:off x="4714464" y="3735313"/>
            <a:ext cx="1616765" cy="1200329"/>
          </a:xfrm>
          <a:prstGeom prst="rect">
            <a:avLst/>
          </a:prstGeom>
          <a:noFill/>
        </p:spPr>
        <p:txBody>
          <a:bodyPr wrap="square" rtlCol="0">
            <a:spAutoFit/>
          </a:bodyPr>
          <a:lstStyle/>
          <a:p>
            <a:r>
              <a:rPr lang="en-US" dirty="0"/>
              <a:t>Regulatory Agreement between Town and Developer</a:t>
            </a:r>
          </a:p>
        </p:txBody>
      </p:sp>
      <p:sp>
        <p:nvSpPr>
          <p:cNvPr id="11" name="TextBox 10">
            <a:extLst>
              <a:ext uri="{FF2B5EF4-FFF2-40B4-BE49-F238E27FC236}">
                <a16:creationId xmlns:a16="http://schemas.microsoft.com/office/drawing/2014/main" id="{F12A3FE4-008E-4660-BB6C-84BBC19E690F}"/>
              </a:ext>
            </a:extLst>
          </p:cNvPr>
          <p:cNvSpPr txBox="1"/>
          <p:nvPr/>
        </p:nvSpPr>
        <p:spPr>
          <a:xfrm>
            <a:off x="7181023" y="3686263"/>
            <a:ext cx="1616765" cy="923330"/>
          </a:xfrm>
          <a:prstGeom prst="rect">
            <a:avLst/>
          </a:prstGeom>
          <a:noFill/>
        </p:spPr>
        <p:txBody>
          <a:bodyPr wrap="square" rtlCol="0">
            <a:spAutoFit/>
          </a:bodyPr>
          <a:lstStyle/>
          <a:p>
            <a:r>
              <a:rPr lang="en-US" dirty="0"/>
              <a:t>Public Process to Review Project Design</a:t>
            </a:r>
          </a:p>
        </p:txBody>
      </p:sp>
      <p:sp>
        <p:nvSpPr>
          <p:cNvPr id="17" name="TextBox 16">
            <a:extLst>
              <a:ext uri="{FF2B5EF4-FFF2-40B4-BE49-F238E27FC236}">
                <a16:creationId xmlns:a16="http://schemas.microsoft.com/office/drawing/2014/main" id="{3BD77B86-4DD5-4048-923F-FB18C2DA771C}"/>
              </a:ext>
            </a:extLst>
          </p:cNvPr>
          <p:cNvSpPr txBox="1"/>
          <p:nvPr/>
        </p:nvSpPr>
        <p:spPr>
          <a:xfrm>
            <a:off x="9640954" y="3664071"/>
            <a:ext cx="1802296" cy="923330"/>
          </a:xfrm>
          <a:prstGeom prst="rect">
            <a:avLst/>
          </a:prstGeom>
          <a:noFill/>
        </p:spPr>
        <p:txBody>
          <a:bodyPr wrap="square" rtlCol="0">
            <a:spAutoFit/>
          </a:bodyPr>
          <a:lstStyle/>
          <a:p>
            <a:r>
              <a:rPr lang="en-US" dirty="0"/>
              <a:t>Certificate of Occupancy if All Conditions Met</a:t>
            </a:r>
          </a:p>
        </p:txBody>
      </p:sp>
      <p:pic>
        <p:nvPicPr>
          <p:cNvPr id="1026" name="Picture 2" descr="Image result for you are here">
            <a:extLst>
              <a:ext uri="{FF2B5EF4-FFF2-40B4-BE49-F238E27FC236}">
                <a16:creationId xmlns:a16="http://schemas.microsoft.com/office/drawing/2014/main" id="{A47E6D27-8E9D-40A1-BCBE-7F149CEB8E8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056" b="97500" l="9867" r="89867">
                        <a14:foregroundMark x1="40267" y1="16111" x2="40267" y2="16111"/>
                        <a14:foregroundMark x1="47467" y1="16111" x2="47467" y2="16111"/>
                        <a14:foregroundMark x1="53600" y1="16111" x2="53600" y2="16111"/>
                        <a14:foregroundMark x1="43733" y1="30278" x2="43733" y2="30278"/>
                        <a14:foregroundMark x1="47733" y1="30833" x2="47733" y2="30833"/>
                        <a14:foregroundMark x1="54133" y1="30278" x2="54133" y2="30278"/>
                        <a14:foregroundMark x1="59200" y1="45000" x2="59200" y2="45000"/>
                        <a14:foregroundMark x1="51200" y1="46667" x2="51200" y2="46667"/>
                        <a14:foregroundMark x1="45067" y1="48611" x2="45067" y2="48611"/>
                        <a14:foregroundMark x1="40267" y1="50000" x2="40267"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360915" y="1515385"/>
            <a:ext cx="990807" cy="95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1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8F04-7083-4506-BFF7-CC4EED6F62CD}"/>
              </a:ext>
            </a:extLst>
          </p:cNvPr>
          <p:cNvSpPr>
            <a:spLocks noGrp="1"/>
          </p:cNvSpPr>
          <p:nvPr>
            <p:ph type="title"/>
          </p:nvPr>
        </p:nvSpPr>
        <p:spPr/>
        <p:txBody>
          <a:bodyPr/>
          <a:lstStyle/>
          <a:p>
            <a:r>
              <a:rPr lang="en-US" dirty="0"/>
              <a:t>Senior Housing Bylaw Goal</a:t>
            </a:r>
          </a:p>
        </p:txBody>
      </p:sp>
      <p:sp>
        <p:nvSpPr>
          <p:cNvPr id="3" name="Content Placeholder 2">
            <a:extLst>
              <a:ext uri="{FF2B5EF4-FFF2-40B4-BE49-F238E27FC236}">
                <a16:creationId xmlns:a16="http://schemas.microsoft.com/office/drawing/2014/main" id="{1BB5CB01-AF76-4B32-A533-8ADC590CE29F}"/>
              </a:ext>
            </a:extLst>
          </p:cNvPr>
          <p:cNvSpPr>
            <a:spLocks noGrp="1"/>
          </p:cNvSpPr>
          <p:nvPr>
            <p:ph sz="quarter" idx="13"/>
          </p:nvPr>
        </p:nvSpPr>
        <p:spPr>
          <a:xfrm>
            <a:off x="685800" y="1762538"/>
            <a:ext cx="10141226" cy="3771072"/>
          </a:xfrm>
        </p:spPr>
        <p:txBody>
          <a:bodyPr>
            <a:normAutofit fontScale="92500"/>
          </a:bodyPr>
          <a:lstStyle/>
          <a:p>
            <a:pPr marL="0" indent="0" algn="just">
              <a:buNone/>
            </a:pPr>
            <a:r>
              <a:rPr lang="en-US" sz="2400" cap="none" dirty="0">
                <a:solidFill>
                  <a:schemeClr val="tx2"/>
                </a:solidFill>
                <a:latin typeface="Century Gothic" panose="020B0502020202020204" pitchFamily="34" charset="0"/>
              </a:rPr>
              <a:t>The purpose of this Bylaw is to provide diverse and appropriate housing opportunities to meet the needs of people as they age and/or become disabled. Housing developed under this article should be located near services and encourage housing types, floor plans, and levels of affordability that are appropriate to serve these population groups. The housing should be designed in such a way as to promote cohesive neighborhoods, consistent in character with traditional New England architecture, and shall utilize best practices with respect to minimizing environmental impacts.</a:t>
            </a:r>
          </a:p>
        </p:txBody>
      </p:sp>
    </p:spTree>
    <p:extLst>
      <p:ext uri="{BB962C8B-B14F-4D97-AF65-F5344CB8AC3E}">
        <p14:creationId xmlns:p14="http://schemas.microsoft.com/office/powerpoint/2010/main" val="85169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C867BDDF-A328-4EC4-90B4-3B3847C2E4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558" y="0"/>
            <a:ext cx="8295860" cy="6387548"/>
          </a:xfrm>
        </p:spPr>
      </p:pic>
      <p:sp>
        <p:nvSpPr>
          <p:cNvPr id="5" name="Title 4">
            <a:extLst>
              <a:ext uri="{FF2B5EF4-FFF2-40B4-BE49-F238E27FC236}">
                <a16:creationId xmlns:a16="http://schemas.microsoft.com/office/drawing/2014/main" id="{3E449ED0-218F-4909-95D3-B9414D5002EB}"/>
              </a:ext>
            </a:extLst>
          </p:cNvPr>
          <p:cNvSpPr>
            <a:spLocks noGrp="1"/>
          </p:cNvSpPr>
          <p:nvPr>
            <p:ph type="title"/>
          </p:nvPr>
        </p:nvSpPr>
        <p:spPr>
          <a:xfrm>
            <a:off x="0" y="0"/>
            <a:ext cx="10396882" cy="1151965"/>
          </a:xfrm>
        </p:spPr>
        <p:txBody>
          <a:bodyPr>
            <a:normAutofit/>
          </a:bodyPr>
          <a:lstStyle/>
          <a:p>
            <a:r>
              <a:rPr lang="en-US" sz="4400" dirty="0"/>
              <a:t>Applicability</a:t>
            </a:r>
          </a:p>
        </p:txBody>
      </p:sp>
      <p:sp>
        <p:nvSpPr>
          <p:cNvPr id="17" name="Content Placeholder 3">
            <a:extLst>
              <a:ext uri="{FF2B5EF4-FFF2-40B4-BE49-F238E27FC236}">
                <a16:creationId xmlns:a16="http://schemas.microsoft.com/office/drawing/2014/main" id="{EE042D5A-ACA3-4D5C-B74E-57F69199C792}"/>
              </a:ext>
            </a:extLst>
          </p:cNvPr>
          <p:cNvSpPr txBox="1">
            <a:spLocks/>
          </p:cNvSpPr>
          <p:nvPr/>
        </p:nvSpPr>
        <p:spPr>
          <a:xfrm>
            <a:off x="0" y="997042"/>
            <a:ext cx="3279912" cy="4436349"/>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spcAft>
                <a:spcPts val="1800"/>
              </a:spcAft>
              <a:buFont typeface="Arial" panose="020B0604020202020204" pitchFamily="34" charset="0"/>
              <a:buNone/>
            </a:pPr>
            <a:r>
              <a:rPr lang="en-US" sz="4200" dirty="0">
                <a:solidFill>
                  <a:schemeClr val="tx2"/>
                </a:solidFill>
              </a:rPr>
              <a:t>Lots located in the </a:t>
            </a:r>
            <a:r>
              <a:rPr lang="en-US" sz="4200" dirty="0" err="1">
                <a:solidFill>
                  <a:schemeClr val="tx2"/>
                </a:solidFill>
              </a:rPr>
              <a:t>rs</a:t>
            </a:r>
            <a:r>
              <a:rPr lang="en-US" sz="4200" dirty="0">
                <a:solidFill>
                  <a:schemeClr val="tx2"/>
                </a:solidFill>
              </a:rPr>
              <a:t>, rt,  bi, or </a:t>
            </a:r>
            <a:r>
              <a:rPr lang="en-US" sz="4200" dirty="0" err="1">
                <a:solidFill>
                  <a:schemeClr val="tx2"/>
                </a:solidFill>
              </a:rPr>
              <a:t>ie</a:t>
            </a:r>
            <a:r>
              <a:rPr lang="en-US" sz="4200" dirty="0">
                <a:solidFill>
                  <a:schemeClr val="tx2"/>
                </a:solidFill>
              </a:rPr>
              <a:t> Zoning districts that:</a:t>
            </a:r>
          </a:p>
          <a:p>
            <a:pPr marL="457200" indent="-457200">
              <a:buFont typeface="+mj-lt"/>
              <a:buAutoNum type="arabicPeriod"/>
            </a:pPr>
            <a:r>
              <a:rPr lang="en-US" sz="3400" dirty="0">
                <a:solidFill>
                  <a:schemeClr val="tx2"/>
                </a:solidFill>
                <a:latin typeface="Arial Narrow" panose="020B0606020202030204" pitchFamily="34" charset="0"/>
              </a:rPr>
              <a:t>Are at least 3 </a:t>
            </a:r>
            <a:r>
              <a:rPr lang="en-US" sz="3400" u="sng" dirty="0">
                <a:solidFill>
                  <a:schemeClr val="tx2"/>
                </a:solidFill>
                <a:latin typeface="Arial Narrow" panose="020B0606020202030204" pitchFamily="34" charset="0"/>
              </a:rPr>
              <a:t>developable</a:t>
            </a:r>
            <a:r>
              <a:rPr lang="en-US" sz="3400" dirty="0">
                <a:solidFill>
                  <a:schemeClr val="tx2"/>
                </a:solidFill>
                <a:latin typeface="Arial Narrow" panose="020B0606020202030204" pitchFamily="34" charset="0"/>
              </a:rPr>
              <a:t> acres in size; and</a:t>
            </a:r>
          </a:p>
          <a:p>
            <a:pPr marL="457200" indent="-457200">
              <a:buFont typeface="+mj-lt"/>
              <a:buAutoNum type="arabicPeriod"/>
            </a:pPr>
            <a:r>
              <a:rPr lang="en-US" sz="3400" dirty="0">
                <a:solidFill>
                  <a:schemeClr val="tx2"/>
                </a:solidFill>
                <a:latin typeface="Arial Narrow" panose="020B0606020202030204" pitchFamily="34" charset="0"/>
              </a:rPr>
              <a:t>Have at least 150’ of frontage on a public street, or have an access easement from a lot in municipal use; and</a:t>
            </a:r>
          </a:p>
          <a:p>
            <a:pPr marL="457200" indent="-457200">
              <a:buFont typeface="+mj-lt"/>
              <a:buAutoNum type="arabicPeriod"/>
            </a:pPr>
            <a:r>
              <a:rPr lang="en-US" sz="3400" dirty="0">
                <a:solidFill>
                  <a:schemeClr val="tx2"/>
                </a:solidFill>
                <a:latin typeface="Arial Narrow" panose="020B0606020202030204" pitchFamily="34" charset="0"/>
              </a:rPr>
              <a:t>Are served by public sewer and water; and</a:t>
            </a:r>
          </a:p>
          <a:p>
            <a:pPr marL="457200" indent="-457200">
              <a:spcAft>
                <a:spcPts val="1200"/>
              </a:spcAft>
              <a:buFont typeface="+mj-lt"/>
              <a:buAutoNum type="arabicPeriod"/>
            </a:pPr>
            <a:r>
              <a:rPr lang="en-US" sz="3400" dirty="0">
                <a:solidFill>
                  <a:schemeClr val="tx2"/>
                </a:solidFill>
                <a:latin typeface="Arial Narrow" panose="020B0606020202030204" pitchFamily="34" charset="0"/>
              </a:rPr>
              <a:t>Are located within a 2,000’ radius of a public amenity.</a:t>
            </a:r>
            <a:endParaRPr lang="en-US" sz="2500" dirty="0">
              <a:latin typeface="Arial Narrow" panose="020B0606020202030204" pitchFamily="34" charset="0"/>
            </a:endParaRPr>
          </a:p>
          <a:p>
            <a:endParaRPr lang="en-US" dirty="0"/>
          </a:p>
        </p:txBody>
      </p:sp>
    </p:spTree>
    <p:extLst>
      <p:ext uri="{BB962C8B-B14F-4D97-AF65-F5344CB8AC3E}">
        <p14:creationId xmlns:p14="http://schemas.microsoft.com/office/powerpoint/2010/main" val="347752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40F5-89A2-4C2B-9A54-CFBEA7CB78E5}"/>
              </a:ext>
            </a:extLst>
          </p:cNvPr>
          <p:cNvSpPr>
            <a:spLocks noGrp="1"/>
          </p:cNvSpPr>
          <p:nvPr>
            <p:ph type="title"/>
          </p:nvPr>
        </p:nvSpPr>
        <p:spPr>
          <a:xfrm>
            <a:off x="553352" y="364763"/>
            <a:ext cx="6602821" cy="797615"/>
          </a:xfrm>
        </p:spPr>
        <p:txBody>
          <a:bodyPr>
            <a:noAutofit/>
          </a:bodyPr>
          <a:lstStyle/>
          <a:p>
            <a:r>
              <a:rPr lang="en-US" sz="5400" dirty="0"/>
              <a:t>What could be built?</a:t>
            </a:r>
          </a:p>
        </p:txBody>
      </p:sp>
      <p:pic>
        <p:nvPicPr>
          <p:cNvPr id="1026" name="Picture 2" descr="Related image">
            <a:extLst>
              <a:ext uri="{FF2B5EF4-FFF2-40B4-BE49-F238E27FC236}">
                <a16:creationId xmlns:a16="http://schemas.microsoft.com/office/drawing/2014/main" id="{83283B47-2307-4AA3-BEB5-6E056F02773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802788" y="3251125"/>
            <a:ext cx="3335931" cy="20247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D4033DC-7F9C-4E6E-9F51-3E4B0C0093F3}"/>
              </a:ext>
            </a:extLst>
          </p:cNvPr>
          <p:cNvSpPr>
            <a:spLocks noGrp="1"/>
          </p:cNvSpPr>
          <p:nvPr>
            <p:ph type="body" sz="half" idx="2"/>
          </p:nvPr>
        </p:nvSpPr>
        <p:spPr>
          <a:xfrm>
            <a:off x="553353" y="1162380"/>
            <a:ext cx="7249436" cy="1947540"/>
          </a:xfrm>
        </p:spPr>
        <p:txBody>
          <a:bodyPr>
            <a:normAutofit/>
          </a:bodyPr>
          <a:lstStyle/>
          <a:p>
            <a:pPr marL="285750" indent="-285750" algn="l">
              <a:buFont typeface="Arial" panose="020B0604020202020204" pitchFamily="34" charset="0"/>
              <a:buChar char="•"/>
            </a:pPr>
            <a:r>
              <a:rPr lang="en-US" dirty="0">
                <a:solidFill>
                  <a:schemeClr val="tx2"/>
                </a:solidFill>
              </a:rPr>
              <a:t>SINGLE FAMILY COTTAGE homes  - </a:t>
            </a:r>
            <a:r>
              <a:rPr lang="en-US" dirty="0">
                <a:solidFill>
                  <a:schemeClr val="tx2"/>
                </a:solidFill>
                <a:latin typeface="Arial Narrow" panose="020B0606020202030204" pitchFamily="34" charset="0"/>
              </a:rPr>
              <a:t>1,600 </a:t>
            </a:r>
            <a:r>
              <a:rPr lang="en-US" dirty="0" err="1">
                <a:solidFill>
                  <a:schemeClr val="tx2"/>
                </a:solidFill>
                <a:latin typeface="Arial Narrow" panose="020B0606020202030204" pitchFamily="34" charset="0"/>
              </a:rPr>
              <a:t>s.f.</a:t>
            </a:r>
            <a:r>
              <a:rPr lang="en-US" dirty="0">
                <a:solidFill>
                  <a:schemeClr val="tx2"/>
                </a:solidFill>
                <a:latin typeface="Arial Narrow" panose="020B0606020202030204" pitchFamily="34" charset="0"/>
              </a:rPr>
              <a:t> MAX WITH attached parking</a:t>
            </a:r>
          </a:p>
          <a:p>
            <a:pPr marL="285750" indent="-285750" algn="l">
              <a:buFont typeface="Arial" panose="020B0604020202020204" pitchFamily="34" charset="0"/>
              <a:buChar char="•"/>
            </a:pPr>
            <a:r>
              <a:rPr lang="en-US" dirty="0">
                <a:solidFill>
                  <a:schemeClr val="tx2"/>
                </a:solidFill>
              </a:rPr>
              <a:t>Duplexes – </a:t>
            </a:r>
            <a:r>
              <a:rPr lang="en-US" dirty="0">
                <a:solidFill>
                  <a:schemeClr val="tx2"/>
                </a:solidFill>
                <a:latin typeface="Arial Narrow" panose="020B0606020202030204" pitchFamily="34" charset="0"/>
              </a:rPr>
              <a:t>SEPARATED BY WALLS OR FLOORS</a:t>
            </a:r>
          </a:p>
          <a:p>
            <a:pPr marL="285750" indent="-285750" algn="l">
              <a:buFont typeface="Arial" panose="020B0604020202020204" pitchFamily="34" charset="0"/>
              <a:buChar char="•"/>
            </a:pPr>
            <a:r>
              <a:rPr lang="en-US" dirty="0">
                <a:solidFill>
                  <a:schemeClr val="tx2"/>
                </a:solidFill>
              </a:rPr>
              <a:t>Townhouses - </a:t>
            </a:r>
            <a:r>
              <a:rPr lang="en-US" dirty="0">
                <a:solidFill>
                  <a:schemeClr val="tx2"/>
                </a:solidFill>
                <a:latin typeface="Arial Narrow" panose="020B0606020202030204" pitchFamily="34" charset="0"/>
              </a:rPr>
              <a:t>Maximum 6 townhouses in a SINGLE row</a:t>
            </a:r>
          </a:p>
          <a:p>
            <a:pPr marL="285750" indent="-285750" algn="l">
              <a:buFont typeface="Arial" panose="020B0604020202020204" pitchFamily="34" charset="0"/>
              <a:buChar char="•"/>
            </a:pPr>
            <a:r>
              <a:rPr lang="en-US" dirty="0">
                <a:solidFill>
                  <a:schemeClr val="tx2"/>
                </a:solidFill>
              </a:rPr>
              <a:t>Apartment buildings - </a:t>
            </a:r>
            <a:r>
              <a:rPr lang="en-US" dirty="0">
                <a:solidFill>
                  <a:schemeClr val="tx2"/>
                </a:solidFill>
                <a:latin typeface="Arial Narrow" panose="020B0606020202030204" pitchFamily="34" charset="0"/>
              </a:rPr>
              <a:t>maximum 24 units, 4 stories tall </a:t>
            </a:r>
          </a:p>
        </p:txBody>
      </p:sp>
      <p:pic>
        <p:nvPicPr>
          <p:cNvPr id="6" name="Picture 5">
            <a:extLst>
              <a:ext uri="{FF2B5EF4-FFF2-40B4-BE49-F238E27FC236}">
                <a16:creationId xmlns:a16="http://schemas.microsoft.com/office/drawing/2014/main" id="{30142DE5-F743-42A6-ADDA-29D4C18D4156}"/>
              </a:ext>
            </a:extLst>
          </p:cNvPr>
          <p:cNvPicPr>
            <a:picLocks noChangeAspect="1"/>
          </p:cNvPicPr>
          <p:nvPr/>
        </p:nvPicPr>
        <p:blipFill>
          <a:blip r:embed="rId3"/>
          <a:stretch>
            <a:fillRect/>
          </a:stretch>
        </p:blipFill>
        <p:spPr>
          <a:xfrm>
            <a:off x="5470040" y="3252617"/>
            <a:ext cx="2143905" cy="2023252"/>
          </a:xfrm>
          <a:prstGeom prst="rect">
            <a:avLst/>
          </a:prstGeom>
          <a:ln>
            <a:solidFill>
              <a:schemeClr val="accent1"/>
            </a:solidFill>
          </a:ln>
        </p:spPr>
      </p:pic>
      <p:pic>
        <p:nvPicPr>
          <p:cNvPr id="11" name="Picture 10">
            <a:extLst>
              <a:ext uri="{FF2B5EF4-FFF2-40B4-BE49-F238E27FC236}">
                <a16:creationId xmlns:a16="http://schemas.microsoft.com/office/drawing/2014/main" id="{A9A21A54-9506-4254-9C64-5277B1629B0D}"/>
              </a:ext>
            </a:extLst>
          </p:cNvPr>
          <p:cNvPicPr>
            <a:picLocks noChangeAspect="1"/>
          </p:cNvPicPr>
          <p:nvPr/>
        </p:nvPicPr>
        <p:blipFill rotWithShape="1">
          <a:blip r:embed="rId4"/>
          <a:srcRect l="3135" t="29257" r="7110" b="12781"/>
          <a:stretch/>
        </p:blipFill>
        <p:spPr>
          <a:xfrm>
            <a:off x="553353" y="3252618"/>
            <a:ext cx="4727844" cy="2024744"/>
          </a:xfrm>
          <a:prstGeom prst="rect">
            <a:avLst/>
          </a:prstGeom>
          <a:ln>
            <a:solidFill>
              <a:schemeClr val="accent1"/>
            </a:solidFill>
          </a:ln>
        </p:spPr>
      </p:pic>
      <p:pic>
        <p:nvPicPr>
          <p:cNvPr id="1030" name="Picture 6" descr="Related image">
            <a:extLst>
              <a:ext uri="{FF2B5EF4-FFF2-40B4-BE49-F238E27FC236}">
                <a16:creationId xmlns:a16="http://schemas.microsoft.com/office/drawing/2014/main" id="{3F950B5F-D27F-4054-B567-9C3F7F070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917" y="763571"/>
            <a:ext cx="3335931" cy="21916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1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AB21-36D6-4B59-9D74-DDAAB06B610D}"/>
              </a:ext>
            </a:extLst>
          </p:cNvPr>
          <p:cNvSpPr>
            <a:spLocks noGrp="1"/>
          </p:cNvSpPr>
          <p:nvPr>
            <p:ph type="title"/>
          </p:nvPr>
        </p:nvSpPr>
        <p:spPr>
          <a:xfrm>
            <a:off x="693642" y="241366"/>
            <a:ext cx="10199645" cy="1020417"/>
          </a:xfrm>
        </p:spPr>
        <p:txBody>
          <a:bodyPr>
            <a:normAutofit fontScale="90000"/>
          </a:bodyPr>
          <a:lstStyle/>
          <a:p>
            <a:pPr algn="l"/>
            <a:r>
              <a:rPr lang="en-US" sz="5400" dirty="0"/>
              <a:t>How close can it be to anyone else?</a:t>
            </a:r>
          </a:p>
        </p:txBody>
      </p:sp>
      <p:graphicFrame>
        <p:nvGraphicFramePr>
          <p:cNvPr id="5" name="Content Placeholder 4">
            <a:extLst>
              <a:ext uri="{FF2B5EF4-FFF2-40B4-BE49-F238E27FC236}">
                <a16:creationId xmlns:a16="http://schemas.microsoft.com/office/drawing/2014/main" id="{B43B9788-6CA8-4B0B-B96B-C3FEAB767ECE}"/>
              </a:ext>
            </a:extLst>
          </p:cNvPr>
          <p:cNvGraphicFramePr>
            <a:graphicFrameLocks noGrp="1"/>
          </p:cNvGraphicFramePr>
          <p:nvPr>
            <p:ph sz="quarter" idx="13"/>
            <p:extLst>
              <p:ext uri="{D42A27DB-BD31-4B8C-83A1-F6EECF244321}">
                <p14:modId xmlns:p14="http://schemas.microsoft.com/office/powerpoint/2010/main" val="2275047100"/>
              </p:ext>
            </p:extLst>
          </p:nvPr>
        </p:nvGraphicFramePr>
        <p:xfrm>
          <a:off x="5163557" y="1325878"/>
          <a:ext cx="6308296" cy="3193747"/>
        </p:xfrm>
        <a:graphic>
          <a:graphicData uri="http://schemas.openxmlformats.org/drawingml/2006/table">
            <a:tbl>
              <a:tblPr firstRow="1" firstCol="1" bandRow="1">
                <a:tableStyleId>{2D5ABB26-0587-4C30-8999-92F81FD0307C}</a:tableStyleId>
              </a:tblPr>
              <a:tblGrid>
                <a:gridCol w="3312075">
                  <a:extLst>
                    <a:ext uri="{9D8B030D-6E8A-4147-A177-3AD203B41FA5}">
                      <a16:colId xmlns:a16="http://schemas.microsoft.com/office/drawing/2014/main" val="3454075671"/>
                    </a:ext>
                  </a:extLst>
                </a:gridCol>
                <a:gridCol w="1002487">
                  <a:extLst>
                    <a:ext uri="{9D8B030D-6E8A-4147-A177-3AD203B41FA5}">
                      <a16:colId xmlns:a16="http://schemas.microsoft.com/office/drawing/2014/main" val="270478243"/>
                    </a:ext>
                  </a:extLst>
                </a:gridCol>
                <a:gridCol w="1050560">
                  <a:extLst>
                    <a:ext uri="{9D8B030D-6E8A-4147-A177-3AD203B41FA5}">
                      <a16:colId xmlns:a16="http://schemas.microsoft.com/office/drawing/2014/main" val="2811404539"/>
                    </a:ext>
                  </a:extLst>
                </a:gridCol>
                <a:gridCol w="943174">
                  <a:extLst>
                    <a:ext uri="{9D8B030D-6E8A-4147-A177-3AD203B41FA5}">
                      <a16:colId xmlns:a16="http://schemas.microsoft.com/office/drawing/2014/main" val="1730752246"/>
                    </a:ext>
                  </a:extLst>
                </a:gridCol>
              </a:tblGrid>
              <a:tr h="436661">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 </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RT</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RS</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800"/>
                        </a:spcAft>
                      </a:pPr>
                      <a:r>
                        <a:rPr lang="en-US" sz="2000" b="1" dirty="0">
                          <a:solidFill>
                            <a:schemeClr val="bg1"/>
                          </a:solidFill>
                          <a:effectLst/>
                          <a:latin typeface="Arial Narrow" panose="020B0606020202030204" pitchFamily="34" charset="0"/>
                        </a:rPr>
                        <a:t>BI/IE</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623551180"/>
                  </a:ext>
                </a:extLst>
              </a:tr>
              <a:tr h="742755">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Cottage &amp; Two-Family Dwellings (Front/Rear Yard)</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20’</a:t>
                      </a:r>
                    </a:p>
                  </a:txBody>
                  <a:tcPr marL="68580" marR="68580" marT="0" marB="0"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30’</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15’</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6920292"/>
                  </a:ext>
                </a:extLst>
              </a:tr>
              <a:tr h="7427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Arial Narrow" panose="020B0606020202030204" pitchFamily="34" charset="0"/>
                        </a:rPr>
                        <a:t>Cottage &amp; Two-Family Dwellings (Side Yard)</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10’</a:t>
                      </a:r>
                    </a:p>
                  </a:txBody>
                  <a:tcPr marL="68580" marR="68580" marT="0" marB="0"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10’</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7.5’</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0510486"/>
                  </a:ext>
                </a:extLst>
              </a:tr>
              <a:tr h="528821">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Townhouse Dwellings (All)</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b="1">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20’</a:t>
                      </a:r>
                    </a:p>
                  </a:txBody>
                  <a:tcPr marL="68580" marR="68580" marT="0" marB="0"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35’</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15’</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10931174"/>
                  </a:ext>
                </a:extLst>
              </a:tr>
              <a:tr h="742755">
                <a:tc>
                  <a:txBody>
                    <a:bodyPr/>
                    <a:lstStyle/>
                    <a:p>
                      <a:pPr marL="0" marR="0">
                        <a:lnSpc>
                          <a:spcPct val="107000"/>
                        </a:lnSpc>
                        <a:spcBef>
                          <a:spcPts val="0"/>
                        </a:spcBef>
                        <a:spcAft>
                          <a:spcPts val="0"/>
                        </a:spcAft>
                      </a:pPr>
                      <a:r>
                        <a:rPr lang="en-US" sz="2000" b="1" dirty="0">
                          <a:solidFill>
                            <a:schemeClr val="bg1"/>
                          </a:solidFill>
                          <a:effectLst/>
                          <a:latin typeface="Arial Narrow" panose="020B0606020202030204" pitchFamily="34" charset="0"/>
                        </a:rPr>
                        <a:t>Multifamily Dwellings (All)</a:t>
                      </a:r>
                      <a:endParaRPr lang="en-US"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b="1">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30’</a:t>
                      </a:r>
                    </a:p>
                  </a:txBody>
                  <a:tcPr marL="68580" marR="68580" marT="0" marB="0" anchor="ct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35’</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1">
                              <a:lumMod val="65000"/>
                              <a:lumOff val="35000"/>
                            </a:schemeClr>
                          </a:solidFill>
                          <a:effectLst/>
                          <a:latin typeface="Arial Narrow" panose="020B0606020202030204" pitchFamily="34" charset="0"/>
                          <a:ea typeface="MS Mincho" panose="02020609040205080304" pitchFamily="49" charset="-128"/>
                          <a:cs typeface="Times New Roman" panose="02020603050405020304" pitchFamily="18" charset="0"/>
                        </a:rPr>
                        <a:t>20’</a:t>
                      </a:r>
                    </a:p>
                  </a:txBody>
                  <a:tcPr marL="68580" marR="68580" marT="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12783260"/>
                  </a:ext>
                </a:extLst>
              </a:tr>
            </a:tbl>
          </a:graphicData>
        </a:graphic>
      </p:graphicFrame>
      <p:sp>
        <p:nvSpPr>
          <p:cNvPr id="4" name="Text Placeholder 3">
            <a:extLst>
              <a:ext uri="{FF2B5EF4-FFF2-40B4-BE49-F238E27FC236}">
                <a16:creationId xmlns:a16="http://schemas.microsoft.com/office/drawing/2014/main" id="{51D87E20-DB9D-493B-A225-5063F94E3B44}"/>
              </a:ext>
            </a:extLst>
          </p:cNvPr>
          <p:cNvSpPr>
            <a:spLocks noGrp="1"/>
          </p:cNvSpPr>
          <p:nvPr>
            <p:ph type="body" sz="half" idx="2"/>
          </p:nvPr>
        </p:nvSpPr>
        <p:spPr>
          <a:xfrm>
            <a:off x="720147" y="1306414"/>
            <a:ext cx="4126861" cy="1990359"/>
          </a:xfrm>
        </p:spPr>
        <p:txBody>
          <a:bodyPr>
            <a:normAutofit lnSpcReduction="10000"/>
          </a:bodyPr>
          <a:lstStyle/>
          <a:p>
            <a:pPr algn="l"/>
            <a:r>
              <a:rPr lang="en-US" b="1" dirty="0">
                <a:latin typeface="Arial Narrow" panose="020B0606020202030204" pitchFamily="34" charset="0"/>
              </a:rPr>
              <a:t>Note</a:t>
            </a:r>
            <a:r>
              <a:rPr lang="en-US" dirty="0">
                <a:latin typeface="Arial Narrow" panose="020B0606020202030204" pitchFamily="34" charset="0"/>
              </a:rPr>
              <a:t>: If a senior housing residential development is located adjacent to any single family homes, an additional 25’ must be added to the required setback to reduce impacts on neighboring properties.</a:t>
            </a:r>
          </a:p>
        </p:txBody>
      </p:sp>
      <p:pic>
        <p:nvPicPr>
          <p:cNvPr id="8" name="Picture 7">
            <a:extLst>
              <a:ext uri="{FF2B5EF4-FFF2-40B4-BE49-F238E27FC236}">
                <a16:creationId xmlns:a16="http://schemas.microsoft.com/office/drawing/2014/main" id="{A8B15264-0C49-4C0F-AA81-572703BBA2F1}"/>
              </a:ext>
            </a:extLst>
          </p:cNvPr>
          <p:cNvPicPr>
            <a:picLocks noChangeAspect="1"/>
          </p:cNvPicPr>
          <p:nvPr/>
        </p:nvPicPr>
        <p:blipFill>
          <a:blip r:embed="rId2"/>
          <a:stretch>
            <a:fillRect/>
          </a:stretch>
        </p:blipFill>
        <p:spPr>
          <a:xfrm>
            <a:off x="676972" y="3296773"/>
            <a:ext cx="4371975" cy="2000250"/>
          </a:xfrm>
          <a:prstGeom prst="rect">
            <a:avLst/>
          </a:prstGeom>
        </p:spPr>
      </p:pic>
      <p:sp>
        <p:nvSpPr>
          <p:cNvPr id="11" name="Text Placeholder 3">
            <a:extLst>
              <a:ext uri="{FF2B5EF4-FFF2-40B4-BE49-F238E27FC236}">
                <a16:creationId xmlns:a16="http://schemas.microsoft.com/office/drawing/2014/main" id="{E7F487D1-4286-4B9F-985C-7B0680568FE1}"/>
              </a:ext>
            </a:extLst>
          </p:cNvPr>
          <p:cNvSpPr txBox="1">
            <a:spLocks/>
          </p:cNvSpPr>
          <p:nvPr/>
        </p:nvSpPr>
        <p:spPr>
          <a:xfrm>
            <a:off x="5163557" y="4598504"/>
            <a:ext cx="6060377" cy="698519"/>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algn="just"/>
            <a:r>
              <a:rPr lang="en-US" b="1" dirty="0">
                <a:latin typeface="Arial Narrow" panose="020B0606020202030204" pitchFamily="34" charset="0"/>
              </a:rPr>
              <a:t>Note</a:t>
            </a:r>
            <a:r>
              <a:rPr lang="en-US" dirty="0">
                <a:latin typeface="Arial Narrow" panose="020B0606020202030204" pitchFamily="34" charset="0"/>
              </a:rPr>
              <a:t>: TOWNHOUSE BUILDINGS MUST BE SEPARATED BY AT LEAST 15’ AND MULTIFAMILY BUILDINGS MUST BE SEPARATED BY AT LEAST 30’.</a:t>
            </a:r>
          </a:p>
        </p:txBody>
      </p:sp>
    </p:spTree>
    <p:extLst>
      <p:ext uri="{BB962C8B-B14F-4D97-AF65-F5344CB8AC3E}">
        <p14:creationId xmlns:p14="http://schemas.microsoft.com/office/powerpoint/2010/main" val="25490284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1">
      <a:dk1>
        <a:sysClr val="windowText" lastClr="000000"/>
      </a:dk1>
      <a:lt1>
        <a:sysClr val="window" lastClr="FFFFFF"/>
      </a:lt1>
      <a:dk2>
        <a:srgbClr val="1C181C"/>
      </a:dk2>
      <a:lt2>
        <a:srgbClr val="FEFCF7"/>
      </a:lt2>
      <a:accent1>
        <a:srgbClr val="383137"/>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514</TotalTime>
  <Words>708</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Mincho</vt:lpstr>
      <vt:lpstr>Arial</vt:lpstr>
      <vt:lpstr>Arial Narrow</vt:lpstr>
      <vt:lpstr>Calibri</vt:lpstr>
      <vt:lpstr>Century Gothic</vt:lpstr>
      <vt:lpstr>Impact</vt:lpstr>
      <vt:lpstr>Times New Roman</vt:lpstr>
      <vt:lpstr>Main Event</vt:lpstr>
      <vt:lpstr>Senior Housing Residential Development  Overlay District Bylaw</vt:lpstr>
      <vt:lpstr>AGENDA</vt:lpstr>
      <vt:lpstr>Summary of changes</vt:lpstr>
      <vt:lpstr>Hinkley property Concept Plan</vt:lpstr>
      <vt:lpstr>Hinkley redevelopment process</vt:lpstr>
      <vt:lpstr>Senior Housing Bylaw Goal</vt:lpstr>
      <vt:lpstr>Applicability</vt:lpstr>
      <vt:lpstr>What could be built?</vt:lpstr>
      <vt:lpstr>How close can it be to anyone else?</vt:lpstr>
      <vt:lpstr>Development review process</vt:lpstr>
      <vt:lpstr>Your support is respectfully requested</vt:lpstr>
      <vt:lpstr>Question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Housing Residential Development Overlay District</dc:title>
  <dc:creator>Courtney Starling</dc:creator>
  <cp:lastModifiedBy>Courtney Starling</cp:lastModifiedBy>
  <cp:revision>52</cp:revision>
  <dcterms:created xsi:type="dcterms:W3CDTF">2018-08-30T13:46:45Z</dcterms:created>
  <dcterms:modified xsi:type="dcterms:W3CDTF">2018-10-01T21:06:10Z</dcterms:modified>
</cp:coreProperties>
</file>