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301" r:id="rId4"/>
    <p:sldId id="282" r:id="rId5"/>
    <p:sldId id="286" r:id="rId6"/>
    <p:sldId id="287" r:id="rId7"/>
    <p:sldId id="290" r:id="rId8"/>
    <p:sldId id="289" r:id="rId9"/>
    <p:sldId id="293" r:id="rId10"/>
    <p:sldId id="295" r:id="rId11"/>
    <p:sldId id="291" r:id="rId12"/>
    <p:sldId id="288" r:id="rId13"/>
    <p:sldId id="292" r:id="rId14"/>
    <p:sldId id="297" r:id="rId15"/>
    <p:sldId id="296" r:id="rId16"/>
    <p:sldId id="300" r:id="rId17"/>
    <p:sldId id="298" r:id="rId18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72" d="100"/>
          <a:sy n="72" d="100"/>
        </p:scale>
        <p:origin x="576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5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arbara\Documents\Personal\senior%20featur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Interest in Moving to Senior Housing if</a:t>
            </a:r>
            <a:r>
              <a:rPr lang="en-US" sz="1800" b="1" baseline="0" dirty="0"/>
              <a:t> it Were Available in Medfield</a:t>
            </a:r>
            <a:endParaRPr lang="en-US" sz="1800" b="1" dirty="0"/>
          </a:p>
        </c:rich>
      </c:tx>
      <c:layout>
        <c:manualLayout>
          <c:xMode val="edge"/>
          <c:yMode val="edge"/>
          <c:x val="0.22968675111263265"/>
          <c:y val="3.7942352444236695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958794552854806"/>
          <c:y val="8.9035142753792054E-2"/>
          <c:w val="0.74649528891193129"/>
          <c:h val="0.567697412823397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C3B-4CF5-B491-B853C7CB0814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3B-4CF5-B491-B853C7CB0814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Sheet1!$A$3</c:f>
              <c:strCache>
                <c:ptCount val="1"/>
                <c:pt idx="0">
                  <c:v>Somewhat likely</c:v>
                </c:pt>
              </c:strCache>
            </c:strRef>
          </c:cat>
          <c:val>
            <c:numRef>
              <c:f>Sheet1!$B$3</c:f>
              <c:numCache>
                <c:formatCode>General</c:formatCode>
                <c:ptCount val="1"/>
              </c:numCache>
            </c:numRef>
          </c:val>
          <c:extLst>
            <c:ext xmlns:c16="http://schemas.microsoft.com/office/drawing/2014/chart" uri="{C3380CC4-5D6E-409C-BE32-E72D297353CC}">
              <c16:uniqueId val="{00000005-0C3B-4CF5-B491-B853C7CB0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2728448"/>
        <c:axId val="62730240"/>
      </c:barChart>
      <c:catAx>
        <c:axId val="62728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2730240"/>
        <c:crosses val="autoZero"/>
        <c:auto val="1"/>
        <c:lblAlgn val="ctr"/>
        <c:lblOffset val="100"/>
        <c:noMultiLvlLbl val="0"/>
      </c:catAx>
      <c:valAx>
        <c:axId val="62730240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6272844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459853556294E-2"/>
          <c:y val="0"/>
          <c:w val="0.88462830534706649"/>
          <c:h val="0.795429354926146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Interest in Moving to Senior Housing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345-491A-A2A4-0561EBBBBFC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345-491A-A2A4-0561EBBBBFC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345-491A-A2A4-0561EBBBBFC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345-491A-A2A4-0561EBBBBFC7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5345-491A-A2A4-0561EBBBBFC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45-491A-A2A4-0561EBBBBFC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45-491A-A2A4-0561EBBBBFC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45-491A-A2A4-0561EBBBBFC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45-491A-A2A4-0561EBBBBFC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45-491A-A2A4-0561EBBBBFC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Extremely/very likely</c:v>
                </c:pt>
                <c:pt idx="1">
                  <c:v>Somewhat likely</c:v>
                </c:pt>
                <c:pt idx="2">
                  <c:v>Somewhat unlikely</c:v>
                </c:pt>
                <c:pt idx="3">
                  <c:v>Not at all likely</c:v>
                </c:pt>
                <c:pt idx="4">
                  <c:v>Don't know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0.186</c:v>
                </c:pt>
                <c:pt idx="1">
                  <c:v>0.29399999999999998</c:v>
                </c:pt>
                <c:pt idx="2">
                  <c:v>0.18</c:v>
                </c:pt>
                <c:pt idx="3">
                  <c:v>0.23200000000000001</c:v>
                </c:pt>
                <c:pt idx="4">
                  <c:v>0.109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45-491A-A2A4-0561EBBBB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5537152"/>
        <c:axId val="65538688"/>
      </c:barChart>
      <c:catAx>
        <c:axId val="6553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538688"/>
        <c:crosses val="autoZero"/>
        <c:auto val="1"/>
        <c:lblAlgn val="ctr"/>
        <c:lblOffset val="100"/>
        <c:noMultiLvlLbl val="0"/>
      </c:catAx>
      <c:valAx>
        <c:axId val="6553868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6553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When Would Want to Move into Senior Housing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When Would Want to Move into Senior Housing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C57-4A88-B0B5-503A95D0DC1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57-4A88-B0B5-503A95D0DC1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57-4A88-B0B5-503A95D0DC1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C57-4A88-B0B5-503A95D0DC1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C57-4A88-B0B5-503A95D0DC1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C57-4A88-B0B5-503A95D0DC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Right now</c:v>
                </c:pt>
                <c:pt idx="1">
                  <c:v>1-2 years from now</c:v>
                </c:pt>
                <c:pt idx="2">
                  <c:v>3-5 years from now</c:v>
                </c:pt>
                <c:pt idx="3">
                  <c:v>6-10 years from now</c:v>
                </c:pt>
                <c:pt idx="4">
                  <c:v>More than 10 years from now</c:v>
                </c:pt>
                <c:pt idx="5">
                  <c:v>Don't know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0.30099999999999999</c:v>
                </c:pt>
                <c:pt idx="1">
                  <c:v>0.32500000000000001</c:v>
                </c:pt>
                <c:pt idx="2">
                  <c:v>0.252</c:v>
                </c:pt>
                <c:pt idx="3">
                  <c:v>6.5000000000000002E-2</c:v>
                </c:pt>
                <c:pt idx="4">
                  <c:v>3.3000000000000002E-2</c:v>
                </c:pt>
                <c:pt idx="5">
                  <c:v>2.4E-2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F9-4FCA-88FC-05A22B0C6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237568"/>
        <c:axId val="66239104"/>
      </c:barChart>
      <c:catAx>
        <c:axId val="662375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239104"/>
        <c:crosses val="autoZero"/>
        <c:auto val="1"/>
        <c:lblAlgn val="ctr"/>
        <c:lblOffset val="100"/>
        <c:noMultiLvlLbl val="0"/>
      </c:catAx>
      <c:valAx>
        <c:axId val="66239104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623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Preferred Location</a:t>
            </a:r>
          </a:p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First</a:t>
            </a:r>
            <a:r>
              <a:rPr lang="en-US" sz="1800" b="1" baseline="0" dirty="0"/>
              <a:t> Choice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When Would Want to Move into Senior Housing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464-4B61-A75A-5FB499F1B4B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64-4B61-A75A-5FB499F1B4B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464-4B61-A75A-5FB499F1B4B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464-4B61-A75A-5FB499F1B4B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464-4B61-A75A-5FB499F1B4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As close to downtown</c:v>
                </c:pt>
                <c:pt idx="1">
                  <c:v>MSH site</c:v>
                </c:pt>
                <c:pt idx="2">
                  <c:v>Open space other than MSH</c:v>
                </c:pt>
                <c:pt idx="3">
                  <c:v>Existing neighborhood</c:v>
                </c:pt>
                <c:pt idx="4">
                  <c:v>Near Senior Center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0.505</c:v>
                </c:pt>
                <c:pt idx="1">
                  <c:v>0.35599999999999998</c:v>
                </c:pt>
                <c:pt idx="2">
                  <c:v>0.158</c:v>
                </c:pt>
                <c:pt idx="3">
                  <c:v>0.13500000000000001</c:v>
                </c:pt>
                <c:pt idx="4">
                  <c:v>9.5000000000000001E-2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F9-4FCA-88FC-05A22B0C6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472000"/>
        <c:axId val="67473792"/>
      </c:barChart>
      <c:catAx>
        <c:axId val="674720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473792"/>
        <c:crosses val="autoZero"/>
        <c:auto val="1"/>
        <c:lblAlgn val="ctr"/>
        <c:lblOffset val="100"/>
        <c:noMultiLvlLbl val="0"/>
      </c:catAx>
      <c:valAx>
        <c:axId val="6747379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7472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Features Desired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Sheet1!$A$3:$A$26</c:f>
              <c:strCache>
                <c:ptCount val="24"/>
                <c:pt idx="0">
                  <c:v>Two stories</c:v>
                </c:pt>
                <c:pt idx="1">
                  <c:v>Not age restricted</c:v>
                </c:pt>
                <c:pt idx="2">
                  <c:v>No pets allowed</c:v>
                </c:pt>
                <c:pt idx="3">
                  <c:v>Dining room</c:v>
                </c:pt>
                <c:pt idx="4">
                  <c:v>Home office</c:v>
                </c:pt>
                <c:pt idx="5">
                  <c:v>Handicapped-accessible</c:v>
                </c:pt>
                <c:pt idx="6">
                  <c:v>Basement</c:v>
                </c:pt>
                <c:pt idx="7">
                  <c:v>Storage space other than basement</c:v>
                </c:pt>
                <c:pt idx="8">
                  <c:v>Pet-friendly</c:v>
                </c:pt>
                <c:pt idx="9">
                  <c:v>Community center/meeting space</c:v>
                </c:pt>
                <c:pt idx="10">
                  <c:v>One car garage/parking for one car</c:v>
                </c:pt>
                <c:pt idx="11">
                  <c:v>55+ age restricted</c:v>
                </c:pt>
                <c:pt idx="12">
                  <c:v>Minimal/no steps in house</c:v>
                </c:pt>
                <c:pt idx="13">
                  <c:v>Two car garage/parking for two cars</c:v>
                </c:pt>
                <c:pt idx="14">
                  <c:v>Home Owners' Association (covers landscaping, snow removal, etc. for a monthly fee)</c:v>
                </c:pt>
                <c:pt idx="15">
                  <c:v>Safety features (e.g., grab bars in bathroom)</c:v>
                </c:pt>
                <c:pt idx="16">
                  <c:v>Other</c:v>
                </c:pt>
                <c:pt idx="17">
                  <c:v>Walking paths/common garden/other common outdoor space</c:v>
                </c:pt>
                <c:pt idx="18">
                  <c:v>Walk-in shower or tub</c:v>
                </c:pt>
                <c:pt idx="19">
                  <c:v>Single story</c:v>
                </c:pt>
                <c:pt idx="20">
                  <c:v>Private outdoor space (e.g., patio, garden, deck)</c:v>
                </c:pt>
                <c:pt idx="21">
                  <c:v>First floor master bedroom</c:v>
                </c:pt>
                <c:pt idx="22">
                  <c:v>Master bedroom with attached master bath</c:v>
                </c:pt>
                <c:pt idx="23">
                  <c:v>Own washer/dryer</c:v>
                </c:pt>
              </c:strCache>
            </c:strRef>
          </c:cat>
          <c:val>
            <c:numRef>
              <c:f>Sheet1!$B$3:$B$26</c:f>
              <c:numCache>
                <c:formatCode>0%</c:formatCode>
                <c:ptCount val="24"/>
                <c:pt idx="0">
                  <c:v>7.2999999999999995E-2</c:v>
                </c:pt>
                <c:pt idx="1">
                  <c:v>0.111</c:v>
                </c:pt>
                <c:pt idx="2">
                  <c:v>0.16400000000000001</c:v>
                </c:pt>
                <c:pt idx="3">
                  <c:v>0.191</c:v>
                </c:pt>
                <c:pt idx="4">
                  <c:v>0.19800000000000001</c:v>
                </c:pt>
                <c:pt idx="5">
                  <c:v>0.27700000000000002</c:v>
                </c:pt>
                <c:pt idx="6">
                  <c:v>0.33300000000000002</c:v>
                </c:pt>
                <c:pt idx="7">
                  <c:v>0.36799999999999999</c:v>
                </c:pt>
                <c:pt idx="8">
                  <c:v>0.39700000000000002</c:v>
                </c:pt>
                <c:pt idx="9">
                  <c:v>0.42399999999999999</c:v>
                </c:pt>
                <c:pt idx="10">
                  <c:v>0.43099999999999999</c:v>
                </c:pt>
                <c:pt idx="11">
                  <c:v>0.51300000000000001</c:v>
                </c:pt>
                <c:pt idx="12">
                  <c:v>0.53400000000000003</c:v>
                </c:pt>
                <c:pt idx="13">
                  <c:v>0.57299999999999995</c:v>
                </c:pt>
                <c:pt idx="14">
                  <c:v>0.59299999999999997</c:v>
                </c:pt>
                <c:pt idx="15">
                  <c:v>0.59599999999999997</c:v>
                </c:pt>
                <c:pt idx="16">
                  <c:v>0.625</c:v>
                </c:pt>
                <c:pt idx="17">
                  <c:v>0.626</c:v>
                </c:pt>
                <c:pt idx="18">
                  <c:v>0.64100000000000001</c:v>
                </c:pt>
                <c:pt idx="19">
                  <c:v>0.78700000000000003</c:v>
                </c:pt>
                <c:pt idx="20">
                  <c:v>0.82099999999999995</c:v>
                </c:pt>
                <c:pt idx="21">
                  <c:v>0.874</c:v>
                </c:pt>
                <c:pt idx="22">
                  <c:v>0.88700000000000001</c:v>
                </c:pt>
                <c:pt idx="23">
                  <c:v>0.90900000000000003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33-4A9E-B84A-463DD6FAAE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8121344"/>
        <c:axId val="68122880"/>
      </c:barChart>
      <c:catAx>
        <c:axId val="68121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22880"/>
        <c:crosses val="autoZero"/>
        <c:auto val="1"/>
        <c:lblAlgn val="ctr"/>
        <c:lblOffset val="100"/>
        <c:noMultiLvlLbl val="0"/>
      </c:catAx>
      <c:valAx>
        <c:axId val="68122880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68121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Maximum</a:t>
            </a:r>
            <a:r>
              <a:rPr lang="en-US" sz="2000" b="1" baseline="0" dirty="0"/>
              <a:t> </a:t>
            </a:r>
            <a:r>
              <a:rPr lang="en-US" sz="2000" b="1" u="sng" baseline="0" dirty="0"/>
              <a:t>Purchase</a:t>
            </a:r>
            <a:r>
              <a:rPr lang="en-US" sz="2000" b="1" baseline="0" dirty="0"/>
              <a:t> Price</a:t>
            </a:r>
            <a:endParaRPr lang="en-US" sz="2000" b="1" dirty="0"/>
          </a:p>
        </c:rich>
      </c:tx>
      <c:layout>
        <c:manualLayout>
          <c:xMode val="edge"/>
          <c:yMode val="edge"/>
          <c:x val="0.2345780213290139"/>
          <c:y val="3.624653350901644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"/>
          <c:y val="0.19316381815846681"/>
          <c:w val="0.97104126673989033"/>
          <c:h val="0.657118020044998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When Would Want to Move into Senior Housing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Under $350K</c:v>
                </c:pt>
                <c:pt idx="1">
                  <c:v>$350-$450K</c:v>
                </c:pt>
                <c:pt idx="2">
                  <c:v>$450-$600K</c:v>
                </c:pt>
                <c:pt idx="3">
                  <c:v>Over $600K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0.3</c:v>
                </c:pt>
                <c:pt idx="1">
                  <c:v>0.25</c:v>
                </c:pt>
                <c:pt idx="2">
                  <c:v>0.31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F9-4FCA-88FC-05A22B0C6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109056"/>
        <c:axId val="68110592"/>
      </c:barChart>
      <c:catAx>
        <c:axId val="681090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110592"/>
        <c:crosses val="autoZero"/>
        <c:auto val="1"/>
        <c:lblAlgn val="ctr"/>
        <c:lblOffset val="100"/>
        <c:noMultiLvlLbl val="0"/>
      </c:catAx>
      <c:valAx>
        <c:axId val="6811059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68109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Maximum</a:t>
            </a:r>
            <a:r>
              <a:rPr lang="en-US" sz="2000" b="1" baseline="0" dirty="0"/>
              <a:t> </a:t>
            </a:r>
            <a:r>
              <a:rPr lang="en-US" sz="2000" b="1" u="sng" baseline="0" dirty="0"/>
              <a:t>Rental</a:t>
            </a:r>
            <a:r>
              <a:rPr lang="en-US" sz="2000" b="1" baseline="0" dirty="0"/>
              <a:t> Price (Per Month)</a:t>
            </a:r>
            <a:endParaRPr lang="en-US" sz="2000" b="1" dirty="0"/>
          </a:p>
        </c:rich>
      </c:tx>
      <c:layout>
        <c:manualLayout>
          <c:xMode val="edge"/>
          <c:yMode val="edge"/>
          <c:x val="0.18825189794576552"/>
          <c:y val="1.812326675450822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3743856808935948E-2"/>
          <c:y val="0.17806109586304331"/>
          <c:w val="0.89289181389446892"/>
          <c:h val="0.657118020044998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When Would Want to Move into Senior Housing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Under $1,500</c:v>
                </c:pt>
                <c:pt idx="1">
                  <c:v>$1,500-$2,000</c:v>
                </c:pt>
                <c:pt idx="2">
                  <c:v>$2,000-$2,500</c:v>
                </c:pt>
                <c:pt idx="3">
                  <c:v>Over $2,500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0.23</c:v>
                </c:pt>
                <c:pt idx="2">
                  <c:v>0.22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DE-419D-9707-6FC98A2FFE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68623360"/>
        <c:axId val="68629248"/>
      </c:barChart>
      <c:catAx>
        <c:axId val="68623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629248"/>
        <c:crosses val="autoZero"/>
        <c:auto val="1"/>
        <c:lblAlgn val="ctr"/>
        <c:lblOffset val="100"/>
        <c:noMultiLvlLbl val="0"/>
      </c:catAx>
      <c:valAx>
        <c:axId val="68629248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68623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237B46-D882-44F7-A2D9-3C7CE2CD14AF}" type="doc">
      <dgm:prSet loTypeId="urn:microsoft.com/office/officeart/2005/8/layout/rings+Icon" loCatId="relationship" qsTypeId="urn:microsoft.com/office/officeart/2005/8/quickstyle/simple1" qsCatId="simple" csTypeId="urn:microsoft.com/office/officeart/2005/8/colors/accent1_2" csCatId="accent1" phldr="1"/>
      <dgm:spPr/>
    </dgm:pt>
    <dgm:pt modelId="{D9D0DBDC-E4DA-44EA-A3EA-F2AAD9CD00C5}">
      <dgm:prSet phldrT="[Text]" phldr="1"/>
      <dgm:spPr/>
      <dgm:t>
        <a:bodyPr/>
        <a:lstStyle/>
        <a:p>
          <a:endParaRPr lang="en-US" dirty="0">
            <a:solidFill>
              <a:schemeClr val="accent5">
                <a:lumMod val="60000"/>
                <a:lumOff val="40000"/>
              </a:schemeClr>
            </a:solidFill>
          </a:endParaRPr>
        </a:p>
      </dgm:t>
    </dgm:pt>
    <dgm:pt modelId="{780F6C8E-7DE4-451C-AABD-066453C0741B}" type="parTrans" cxnId="{D57A2660-76D3-4587-8B2F-E47B8EF1A424}">
      <dgm:prSet/>
      <dgm:spPr/>
      <dgm:t>
        <a:bodyPr/>
        <a:lstStyle/>
        <a:p>
          <a:endParaRPr lang="en-US"/>
        </a:p>
      </dgm:t>
    </dgm:pt>
    <dgm:pt modelId="{D0249CEC-1B8A-471C-ADA0-5DF3CD1BC996}" type="sibTrans" cxnId="{D57A2660-76D3-4587-8B2F-E47B8EF1A424}">
      <dgm:prSet/>
      <dgm:spPr/>
      <dgm:t>
        <a:bodyPr/>
        <a:lstStyle/>
        <a:p>
          <a:endParaRPr lang="en-US"/>
        </a:p>
      </dgm:t>
    </dgm:pt>
    <dgm:pt modelId="{D7E71572-7DD2-4222-9FC5-C6A869740A95}">
      <dgm:prSet phldrT="[Text]"/>
      <dgm:spPr/>
      <dgm:t>
        <a:bodyPr/>
        <a:lstStyle/>
        <a:p>
          <a:endParaRPr lang="en-US" dirty="0">
            <a:solidFill>
              <a:schemeClr val="accent5">
                <a:lumMod val="75000"/>
              </a:schemeClr>
            </a:solidFill>
          </a:endParaRPr>
        </a:p>
      </dgm:t>
    </dgm:pt>
    <dgm:pt modelId="{3DE5A899-4FD3-4A01-BBE8-821C78B94CCC}" type="sibTrans" cxnId="{79853109-150F-4247-84F4-180344A47A3E}">
      <dgm:prSet/>
      <dgm:spPr/>
      <dgm:t>
        <a:bodyPr/>
        <a:lstStyle/>
        <a:p>
          <a:endParaRPr lang="en-US"/>
        </a:p>
      </dgm:t>
    </dgm:pt>
    <dgm:pt modelId="{9C400499-B91B-458B-85E7-4B8D300E61D9}" type="parTrans" cxnId="{79853109-150F-4247-84F4-180344A47A3E}">
      <dgm:prSet/>
      <dgm:spPr/>
      <dgm:t>
        <a:bodyPr/>
        <a:lstStyle/>
        <a:p>
          <a:endParaRPr lang="en-US"/>
        </a:p>
      </dgm:t>
    </dgm:pt>
    <dgm:pt modelId="{A0E3DC6C-4C42-49D2-8E05-957969971F84}" type="pres">
      <dgm:prSet presAssocID="{6D237B46-D882-44F7-A2D9-3C7CE2CD14AF}" presName="Name0" presStyleCnt="0">
        <dgm:presLayoutVars>
          <dgm:chMax val="7"/>
          <dgm:dir/>
          <dgm:resizeHandles val="exact"/>
        </dgm:presLayoutVars>
      </dgm:prSet>
      <dgm:spPr/>
    </dgm:pt>
    <dgm:pt modelId="{AC97ED00-0F5F-4B2A-BAEC-E22AFB423B56}" type="pres">
      <dgm:prSet presAssocID="{6D237B46-D882-44F7-A2D9-3C7CE2CD14AF}" presName="ellipse1" presStyleLbl="vennNode1" presStyleIdx="0" presStyleCnt="2" custScaleX="105542" custScaleY="115089" custLinFactNeighborX="48040" custLinFactNeighborY="6511">
        <dgm:presLayoutVars>
          <dgm:bulletEnabled val="1"/>
        </dgm:presLayoutVars>
      </dgm:prSet>
      <dgm:spPr/>
    </dgm:pt>
    <dgm:pt modelId="{9AE8C15F-AEF4-47C1-9324-2959247F6C54}" type="pres">
      <dgm:prSet presAssocID="{6D237B46-D882-44F7-A2D9-3C7CE2CD14AF}" presName="ellipse2" presStyleLbl="vennNode1" presStyleIdx="1" presStyleCnt="2" custScaleX="115916" custScaleY="113513" custLinFactNeighborX="16891" custLinFactNeighborY="-59472">
        <dgm:presLayoutVars>
          <dgm:bulletEnabled val="1"/>
        </dgm:presLayoutVars>
      </dgm:prSet>
      <dgm:spPr/>
    </dgm:pt>
  </dgm:ptLst>
  <dgm:cxnLst>
    <dgm:cxn modelId="{79853109-150F-4247-84F4-180344A47A3E}" srcId="{6D237B46-D882-44F7-A2D9-3C7CE2CD14AF}" destId="{D7E71572-7DD2-4222-9FC5-C6A869740A95}" srcOrd="1" destOrd="0" parTransId="{9C400499-B91B-458B-85E7-4B8D300E61D9}" sibTransId="{3DE5A899-4FD3-4A01-BBE8-821C78B94CCC}"/>
    <dgm:cxn modelId="{622B243A-161C-4331-A71F-97A3A0F9355F}" type="presOf" srcId="{6D237B46-D882-44F7-A2D9-3C7CE2CD14AF}" destId="{A0E3DC6C-4C42-49D2-8E05-957969971F84}" srcOrd="0" destOrd="0" presId="urn:microsoft.com/office/officeart/2005/8/layout/rings+Icon"/>
    <dgm:cxn modelId="{D57A2660-76D3-4587-8B2F-E47B8EF1A424}" srcId="{6D237B46-D882-44F7-A2D9-3C7CE2CD14AF}" destId="{D9D0DBDC-E4DA-44EA-A3EA-F2AAD9CD00C5}" srcOrd="0" destOrd="0" parTransId="{780F6C8E-7DE4-451C-AABD-066453C0741B}" sibTransId="{D0249CEC-1B8A-471C-ADA0-5DF3CD1BC996}"/>
    <dgm:cxn modelId="{833AC6B5-F34D-4098-9AA3-5AC5FC2A6259}" type="presOf" srcId="{D9D0DBDC-E4DA-44EA-A3EA-F2AAD9CD00C5}" destId="{AC97ED00-0F5F-4B2A-BAEC-E22AFB423B56}" srcOrd="0" destOrd="0" presId="urn:microsoft.com/office/officeart/2005/8/layout/rings+Icon"/>
    <dgm:cxn modelId="{435B59F2-C651-44FA-88DB-63CE5DDC9742}" type="presOf" srcId="{D7E71572-7DD2-4222-9FC5-C6A869740A95}" destId="{9AE8C15F-AEF4-47C1-9324-2959247F6C54}" srcOrd="0" destOrd="0" presId="urn:microsoft.com/office/officeart/2005/8/layout/rings+Icon"/>
    <dgm:cxn modelId="{1E83814E-5CF6-44DA-AF54-94C191716C0D}" type="presParOf" srcId="{A0E3DC6C-4C42-49D2-8E05-957969971F84}" destId="{AC97ED00-0F5F-4B2A-BAEC-E22AFB423B56}" srcOrd="0" destOrd="0" presId="urn:microsoft.com/office/officeart/2005/8/layout/rings+Icon"/>
    <dgm:cxn modelId="{401172F1-40D9-4FC3-8D84-E3EBE83DCD16}" type="presParOf" srcId="{A0E3DC6C-4C42-49D2-8E05-957969971F84}" destId="{9AE8C15F-AEF4-47C1-9324-2959247F6C54}" srcOrd="1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7ED00-0F5F-4B2A-BAEC-E22AFB423B56}">
      <dsp:nvSpPr>
        <dsp:cNvPr id="0" name=""/>
        <dsp:cNvSpPr/>
      </dsp:nvSpPr>
      <dsp:spPr>
        <a:xfrm>
          <a:off x="3005233" y="-20482"/>
          <a:ext cx="3380134" cy="36861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400" kern="1200" dirty="0">
            <a:solidFill>
              <a:schemeClr val="accent5">
                <a:lumMod val="60000"/>
                <a:lumOff val="40000"/>
              </a:schemeClr>
            </a:solidFill>
          </a:endParaRPr>
        </a:p>
      </dsp:txBody>
      <dsp:txXfrm>
        <a:off x="3500242" y="519342"/>
        <a:ext cx="2390116" cy="2606502"/>
      </dsp:txXfrm>
    </dsp:sp>
    <dsp:sp modelId="{9AE8C15F-AEF4-47C1-9324-2959247F6C54}">
      <dsp:nvSpPr>
        <dsp:cNvPr id="0" name=""/>
        <dsp:cNvSpPr/>
      </dsp:nvSpPr>
      <dsp:spPr>
        <a:xfrm>
          <a:off x="3489898" y="27543"/>
          <a:ext cx="3712376" cy="363567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033563" y="559975"/>
        <a:ext cx="2625046" cy="25708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0.18336</cdr:x>
      <cdr:y>0.83122</cdr:y>
    </cdr:from>
    <cdr:to>
      <cdr:x>0.26337</cdr:x>
      <cdr:y>0.89599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3C2E12F-4CC0-4FD3-B6C5-5863C93F8854}"/>
            </a:ext>
          </a:extLst>
        </cdr:cNvPr>
        <cdr:cNvSpPr txBox="1"/>
      </cdr:nvSpPr>
      <cdr:spPr>
        <a:xfrm xmlns:a="http://schemas.openxmlformats.org/drawingml/2006/main">
          <a:off x="1928105" y="3616923"/>
          <a:ext cx="841438" cy="281824"/>
        </a:xfrm>
        <a:prstGeom xmlns:a="http://schemas.openxmlformats.org/drawingml/2006/main" prst="rect">
          <a:avLst/>
        </a:prstGeom>
        <a:solidFill xmlns:a="http://schemas.openxmlformats.org/drawingml/2006/main">
          <a:srgbClr val="FFC000"/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dirty="0"/>
            <a:t>648 households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3075" cy="465138"/>
          </a:xfrm>
          <a:prstGeom prst="rect">
            <a:avLst/>
          </a:prstGeom>
        </p:spPr>
        <p:txBody>
          <a:bodyPr vert="horz" lIns="91424" tIns="45711" rIns="91424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7" y="0"/>
            <a:ext cx="3013075" cy="465138"/>
          </a:xfrm>
          <a:prstGeom prst="rect">
            <a:avLst/>
          </a:prstGeom>
        </p:spPr>
        <p:txBody>
          <a:bodyPr vert="horz" lIns="91424" tIns="45711" rIns="91424" bIns="45711" rtlCol="0"/>
          <a:lstStyle>
            <a:lvl1pPr algn="r">
              <a:defRPr sz="1200"/>
            </a:lvl1pPr>
          </a:lstStyle>
          <a:p>
            <a:fld id="{BDBDD7DF-A60F-45E2-98C6-8E42F01B2CDD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2375"/>
            <a:ext cx="3013075" cy="465138"/>
          </a:xfrm>
          <a:prstGeom prst="rect">
            <a:avLst/>
          </a:prstGeom>
        </p:spPr>
        <p:txBody>
          <a:bodyPr vert="horz" lIns="91424" tIns="45711" rIns="91424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7" y="8842375"/>
            <a:ext cx="3013075" cy="465138"/>
          </a:xfrm>
          <a:prstGeom prst="rect">
            <a:avLst/>
          </a:prstGeom>
        </p:spPr>
        <p:txBody>
          <a:bodyPr vert="horz" lIns="91424" tIns="45711" rIns="91424" bIns="45711" rtlCol="0" anchor="b"/>
          <a:lstStyle>
            <a:lvl1pPr algn="r">
              <a:defRPr sz="1200"/>
            </a:lvl1pPr>
          </a:lstStyle>
          <a:p>
            <a:fld id="{D89400C3-6C73-4C57-81BC-C1EF3F7B0E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771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3075" cy="466725"/>
          </a:xfrm>
          <a:prstGeom prst="rect">
            <a:avLst/>
          </a:prstGeom>
        </p:spPr>
        <p:txBody>
          <a:bodyPr vert="horz" lIns="91424" tIns="45711" rIns="91424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7" y="2"/>
            <a:ext cx="3013075" cy="466725"/>
          </a:xfrm>
          <a:prstGeom prst="rect">
            <a:avLst/>
          </a:prstGeom>
        </p:spPr>
        <p:txBody>
          <a:bodyPr vert="horz" lIns="91424" tIns="45711" rIns="91424" bIns="45711" rtlCol="0"/>
          <a:lstStyle>
            <a:lvl1pPr algn="r">
              <a:defRPr sz="1200"/>
            </a:lvl1pPr>
          </a:lstStyle>
          <a:p>
            <a:fld id="{C4BC7C81-389D-456B-9284-4A951AA44FF7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1" rIns="91424" bIns="457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79925"/>
            <a:ext cx="5564188" cy="3665538"/>
          </a:xfrm>
          <a:prstGeom prst="rect">
            <a:avLst/>
          </a:prstGeom>
        </p:spPr>
        <p:txBody>
          <a:bodyPr vert="horz" lIns="91424" tIns="45711" rIns="91424" bIns="4571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42377"/>
            <a:ext cx="3013075" cy="466725"/>
          </a:xfrm>
          <a:prstGeom prst="rect">
            <a:avLst/>
          </a:prstGeom>
        </p:spPr>
        <p:txBody>
          <a:bodyPr vert="horz" lIns="91424" tIns="45711" rIns="91424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7" y="8842377"/>
            <a:ext cx="3013075" cy="466725"/>
          </a:xfrm>
          <a:prstGeom prst="rect">
            <a:avLst/>
          </a:prstGeom>
        </p:spPr>
        <p:txBody>
          <a:bodyPr vert="horz" lIns="91424" tIns="45711" rIns="91424" bIns="45711" rtlCol="0" anchor="b"/>
          <a:lstStyle>
            <a:lvl1pPr algn="r">
              <a:defRPr sz="1200"/>
            </a:lvl1pPr>
          </a:lstStyle>
          <a:p>
            <a:fld id="{14023DC6-E2E9-4511-AB54-53024C3BB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69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A7697-57BD-49D4-B2CC-D9BF441602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C3964C-EC3F-4843-A444-E1EE37A6B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B247B-BB14-45B5-A536-EFB34561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49AC-515F-4E8A-A593-FDF9E57BD28B}" type="datetime1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4F8F2-C642-469A-9DF1-D4BB4FF30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B4BE6-00C7-436C-A0B5-B339D3E4C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4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2AA3B-2F12-41E4-B28E-CC42543EF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062EB-206A-42B1-943B-8E902A3F5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529B2-0E1D-4283-A460-6E7EC593D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2F4F8-4A09-4AD5-8727-B3762D41EC9C}" type="datetime1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724E5-8F2D-4925-AC06-7D0C8AC1E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A33F-751C-4270-ADFD-F152980C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5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638DD4-675E-48C7-B860-359085DBA5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4EF9E-7691-4470-B073-A13ACB429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639B6-EC8A-4123-B2BC-298BD8C30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9DFAB-5F5C-4738-97EC-5218A57EE2D8}" type="datetime1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6A6ED-269B-44F2-BDD1-ED75EB41F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1797F-5FF9-4FFC-BB43-95FA3D88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11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0DEC-C61F-4019-A736-FA48D509A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3E60B-F241-4C52-AF0E-E913ECD82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A1E21-E559-4802-855E-2939DE6B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760FE-169C-4407-9857-54614F736F81}" type="datetime1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2CEBF-B1A5-43C6-89B3-03564D562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42077-FAC0-43EF-9097-2B56C2311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69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8B8C9-53CF-4CE5-B013-5CCDFBCE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F03D2-3054-4349-AA4C-C554F6600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2BF62-B80E-4482-9A7D-5C06B57D3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FE75-5181-42B9-9501-446A5D4250DF}" type="datetime1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5434B-0848-4722-B21F-D66F32068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6F52F-35D2-4784-A125-E389B220E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4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B9DC7-6B5F-4D11-BBB5-AC2C1D660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2BDBC-02EF-4FF0-81DC-04AF20787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2763C-5F92-447A-B4AD-0B2ED8DFC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D02AB-0C6C-42AD-959F-189FAA13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0B968-4171-401F-878D-46E9A23BE77B}" type="datetime1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C0BF55-53A2-47D4-8581-3E08BBE16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D3DBAD-8BFF-46DF-AFCF-750FACF95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2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B6625-BEDC-445F-94AE-D6B3FC1E7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84F2B-F133-47BA-853B-FBEADEF28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4D67D-DEE2-4A68-87B3-CC9ECC895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C08171-AB56-4D42-83B5-953A0BFBBF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FAC2C2-877A-4261-A6E6-E0BFBF546B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04A3CD-0CF3-49C7-AC2F-4495EAC71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579C5-A307-4759-9FAD-76A94FC5FA3A}" type="datetime1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86757-9AB7-492D-A061-F3BBC22C5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D5C36D-44F7-40D9-A58E-2582F804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738E8-CBD3-4130-81A5-4521B3801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72945A-EE22-4E5B-9C12-22F2734B9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7B0AC-0DE0-470A-9589-7B95863ED46F}" type="datetime1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EDA854-4AC6-44CE-887C-90EE3066D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54C162-7720-4001-9040-0ABFD5CD3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0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4121FE-B43E-4113-A136-511CB5F87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79A3A-4233-464B-B5A7-1F8E45127706}" type="datetime1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F72C84-235D-4424-B6A6-C9DEB4652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4BC0B7-630C-4264-8E79-7A0E4C81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9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29B92-F8F2-4A78-8041-7F7A0481B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D27FD-72C5-4A5C-A701-E5CEF9A76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FDEE9-3C49-4C29-A61E-0312C5C81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740FC9-4F42-4D6A-9C8B-8B531DC41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7D7A6-8E56-4F49-8FA2-59B9D23D858E}" type="datetime1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07DA84-AFAD-4979-A5AB-D4A36D261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7EC03-4FA2-4BFF-BAE6-087A16DE3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46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6C8FB-893A-4FB7-9109-86615D57C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CA9D9F-58DD-4523-B292-56D03E2FB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9B2ADA-F80A-463F-9D53-DF251F161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AA2CE-0D5A-4F9E-BE1C-9A48C208C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CA579-96E6-4E93-BDA9-D64A7BFA053F}" type="datetime1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D12707-47ED-4236-AFCD-6F3B631D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Medfield Senior Housing Study Results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F201E-865C-4F34-B3D7-2B5405A2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49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9654C7-DD76-4172-97A8-7F8E6C32E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50E4E5-B816-4A06-AB06-836163725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F5188-6838-48B5-9275-4167A1B941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25D2-59A8-42CE-AECC-ED0EE9C1CF58}" type="datetime1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E23C9-AB70-4923-AC42-3C0E6EDBD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Medfield Senior Housing Study Results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95303-5087-4711-BC8F-F1F48E0C0B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00FCD-CEBB-4B07-B337-3A23FD75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27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A9416-6694-47A5-91C7-4AC7D4AE2F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3707"/>
            <a:ext cx="9144000" cy="2387600"/>
          </a:xfrm>
        </p:spPr>
        <p:txBody>
          <a:bodyPr>
            <a:normAutofit/>
          </a:bodyPr>
          <a:lstStyle/>
          <a:p>
            <a:r>
              <a:rPr lang="en-US" sz="4800" b="1" dirty="0"/>
              <a:t>2018 Medfield Senior Housing Topline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DD03B0-A99A-4F53-A192-B936B7F425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0333"/>
            <a:ext cx="9144000" cy="2719249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January 2019</a:t>
            </a:r>
          </a:p>
          <a:p>
            <a:endParaRPr lang="en-US" dirty="0"/>
          </a:p>
          <a:p>
            <a:pPr algn="r"/>
            <a:r>
              <a:rPr lang="en-US" u="sng" dirty="0"/>
              <a:t>Submitted by:</a:t>
            </a:r>
          </a:p>
          <a:p>
            <a:pPr algn="r"/>
            <a:r>
              <a:rPr lang="en-US" dirty="0"/>
              <a:t>Barbara Gips</a:t>
            </a:r>
          </a:p>
          <a:p>
            <a:pPr algn="r"/>
            <a:r>
              <a:rPr lang="en-US" dirty="0"/>
              <a:t>Gus Murby</a:t>
            </a:r>
          </a:p>
          <a:p>
            <a:pPr algn="r"/>
            <a:r>
              <a:rPr lang="en-US" dirty="0"/>
              <a:t>Dick Scullary</a:t>
            </a:r>
          </a:p>
          <a:p>
            <a:pPr algn="r"/>
            <a:r>
              <a:rPr lang="en-US" dirty="0"/>
              <a:t>Jack Wolfe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A5139A-95C1-4DC6-A1F2-EA344D0B214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660002" y="0"/>
            <a:ext cx="24479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312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ED2F0-EF80-427B-B5D8-FF1235A8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Autofit/>
          </a:bodyPr>
          <a:lstStyle/>
          <a:p>
            <a:r>
              <a:rPr lang="en-US" sz="2400" dirty="0"/>
              <a:t>When asked how desirable certain features were for senior housing in Medfield, own washer/dryer, master bedroom with attached master bath, first floor master, private outdoor space and single story living were desired by at least 3 of 4 seniors.</a:t>
            </a:r>
            <a:br>
              <a:rPr lang="en-US" dirty="0"/>
            </a:br>
            <a:endParaRPr lang="en-US" sz="36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5DF383-401B-41D7-8410-654363456218}"/>
              </a:ext>
            </a:extLst>
          </p:cNvPr>
          <p:cNvCxnSpPr>
            <a:cxnSpLocks/>
          </p:cNvCxnSpPr>
          <p:nvPr/>
        </p:nvCxnSpPr>
        <p:spPr>
          <a:xfrm flipV="1">
            <a:off x="901149" y="6332642"/>
            <a:ext cx="10346634" cy="474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1DB17-18F0-4461-BCF0-802C71D5EF06}"/>
              </a:ext>
            </a:extLst>
          </p:cNvPr>
          <p:cNvCxnSpPr>
            <a:cxnSpLocks/>
          </p:cNvCxnSpPr>
          <p:nvPr/>
        </p:nvCxnSpPr>
        <p:spPr>
          <a:xfrm flipV="1">
            <a:off x="1007166" y="1077255"/>
            <a:ext cx="10346634" cy="31064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85161C7-B7EF-4B5B-9F89-22B96C3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32B64-10A8-4FA0-9C2F-3FFA3459C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683" y="1429407"/>
            <a:ext cx="10515600" cy="4351338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A21B60-20F6-4451-8641-3E775E037E19}"/>
              </a:ext>
            </a:extLst>
          </p:cNvPr>
          <p:cNvSpPr txBox="1"/>
          <p:nvPr/>
        </p:nvSpPr>
        <p:spPr>
          <a:xfrm>
            <a:off x="2835965" y="6367701"/>
            <a:ext cx="8004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Q24: Listed below are a number of features that might be available in senior housing.  How desirable is each of these features to you?  (Base n=122:  those who are extremely/very likely to move)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814735DE-A643-46DC-BA26-2819A32479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866948"/>
              </p:ext>
            </p:extLst>
          </p:nvPr>
        </p:nvGraphicFramePr>
        <p:xfrm>
          <a:off x="1814732" y="1109662"/>
          <a:ext cx="8370073" cy="5270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80874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684026" y="6492875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3AEA1-46B5-4186-AFF9-EAAB0B620CF9}"/>
              </a:ext>
            </a:extLst>
          </p:cNvPr>
          <p:cNvSpPr txBox="1"/>
          <p:nvPr/>
        </p:nvSpPr>
        <p:spPr>
          <a:xfrm flipH="1">
            <a:off x="2133601" y="381000"/>
            <a:ext cx="292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AA941F-2587-404D-8B09-349F6A072264}"/>
              </a:ext>
            </a:extLst>
          </p:cNvPr>
          <p:cNvSpPr/>
          <p:nvPr/>
        </p:nvSpPr>
        <p:spPr>
          <a:xfrm>
            <a:off x="2688488" y="990601"/>
            <a:ext cx="1459442" cy="88730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799B79-C85D-4A48-89E6-F16EB85CB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366" y="1147421"/>
            <a:ext cx="1065008" cy="57604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E2E2023A-7410-47C8-9D5E-BE1D094C781A}"/>
              </a:ext>
            </a:extLst>
          </p:cNvPr>
          <p:cNvSpPr/>
          <p:nvPr/>
        </p:nvSpPr>
        <p:spPr>
          <a:xfrm>
            <a:off x="4445603" y="1159227"/>
            <a:ext cx="681429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308CA8-BEDD-4E51-8535-1BA5C25DC2C5}"/>
              </a:ext>
            </a:extLst>
          </p:cNvPr>
          <p:cNvSpPr/>
          <p:nvPr/>
        </p:nvSpPr>
        <p:spPr>
          <a:xfrm>
            <a:off x="5287898" y="858630"/>
            <a:ext cx="1563476" cy="9571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CFE591-CC24-48AC-960E-78D2FC7B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22" y="965419"/>
            <a:ext cx="741388" cy="74138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E6493F-2EFF-4190-A5C6-BF55A55A4FA6}"/>
              </a:ext>
            </a:extLst>
          </p:cNvPr>
          <p:cNvCxnSpPr>
            <a:cxnSpLocks/>
          </p:cNvCxnSpPr>
          <p:nvPr/>
        </p:nvCxnSpPr>
        <p:spPr>
          <a:xfrm>
            <a:off x="2133601" y="2317024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8A2FC74-72BF-4C76-B2A8-7EA3F71565A3}"/>
              </a:ext>
            </a:extLst>
          </p:cNvPr>
          <p:cNvSpPr txBox="1"/>
          <p:nvPr/>
        </p:nvSpPr>
        <p:spPr>
          <a:xfrm>
            <a:off x="1981200" y="1947692"/>
            <a:ext cx="299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we wanted to learn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E4B2DE-B4C2-478B-B4F7-657D9EA8B2CB}"/>
              </a:ext>
            </a:extLst>
          </p:cNvPr>
          <p:cNvSpPr txBox="1"/>
          <p:nvPr/>
        </p:nvSpPr>
        <p:spPr>
          <a:xfrm>
            <a:off x="5287898" y="194882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we learned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28DB5E-510B-4F6F-938F-B96A03355404}"/>
              </a:ext>
            </a:extLst>
          </p:cNvPr>
          <p:cNvSpPr/>
          <p:nvPr/>
        </p:nvSpPr>
        <p:spPr>
          <a:xfrm>
            <a:off x="5127032" y="2685225"/>
            <a:ext cx="507059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81% (330 units) of seniors would consider </a:t>
            </a:r>
            <a:r>
              <a:rPr lang="en-US" sz="1700" u="sng" dirty="0"/>
              <a:t>buying</a:t>
            </a:r>
            <a:r>
              <a:rPr lang="en-US" sz="1700" dirty="0"/>
              <a:t> (definitely want to buy/prefer buy/neutral/prefer renting but would consider buying)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72% (293 units) would consider </a:t>
            </a:r>
            <a:r>
              <a:rPr lang="en-US" sz="1700" u="sng" dirty="0"/>
              <a:t>renting</a:t>
            </a:r>
            <a:r>
              <a:rPr lang="en-US" sz="1700" dirty="0"/>
              <a:t> (prefer buying but would consider renting/neutral/prefer renting but would consider buying/definitely want to rent)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Slightly over half would prefer a maximum sales price under $450K, but there is interest in higher priced units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Six out of ten want rental prices under $2,000 per month</a:t>
            </a:r>
            <a:endParaRPr lang="en-US" sz="1700" b="1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FE47B3-99C2-4851-AD0F-30673CAF24C2}"/>
              </a:ext>
            </a:extLst>
          </p:cNvPr>
          <p:cNvCxnSpPr>
            <a:cxnSpLocks/>
          </p:cNvCxnSpPr>
          <p:nvPr/>
        </p:nvCxnSpPr>
        <p:spPr>
          <a:xfrm>
            <a:off x="2115475" y="6243638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BD250F5-B9E3-46C2-974B-344013FE3A3D}"/>
              </a:ext>
            </a:extLst>
          </p:cNvPr>
          <p:cNvSpPr txBox="1"/>
          <p:nvPr/>
        </p:nvSpPr>
        <p:spPr>
          <a:xfrm>
            <a:off x="1764860" y="2917878"/>
            <a:ext cx="3306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Research Objective 4:  Rent vs. buy and maximum price points</a:t>
            </a:r>
          </a:p>
        </p:txBody>
      </p:sp>
    </p:spTree>
    <p:extLst>
      <p:ext uri="{BB962C8B-B14F-4D97-AF65-F5344CB8AC3E}">
        <p14:creationId xmlns:p14="http://schemas.microsoft.com/office/powerpoint/2010/main" val="1864579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1F8D6-5640-40A8-8250-85C7FBE8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899" y="-307531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dirty="0"/>
              <a:t>The vast majority of seniors are open to renting or buying.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C9F395-FA93-4541-AC02-F63B5DCD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9BB4D311-9F2F-45E3-868E-34C8AFA64D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1265092"/>
              </p:ext>
            </p:extLst>
          </p:nvPr>
        </p:nvGraphicFramePr>
        <p:xfrm>
          <a:off x="1408332" y="1149130"/>
          <a:ext cx="8128000" cy="5339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9BC4D16-C0F0-4E9D-AD53-777B2866FAF0}"/>
              </a:ext>
            </a:extLst>
          </p:cNvPr>
          <p:cNvSpPr txBox="1"/>
          <p:nvPr/>
        </p:nvSpPr>
        <p:spPr>
          <a:xfrm>
            <a:off x="5214141" y="2623737"/>
            <a:ext cx="2582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81% prefer/would buy</a:t>
            </a:r>
          </a:p>
          <a:p>
            <a:r>
              <a:rPr lang="en-US" sz="2000" b="1" dirty="0"/>
              <a:t>72% prefer/would rent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DA0715-0FF1-44D2-BE84-2C876EA8A2B6}"/>
              </a:ext>
            </a:extLst>
          </p:cNvPr>
          <p:cNvSpPr txBox="1"/>
          <p:nvPr/>
        </p:nvSpPr>
        <p:spPr>
          <a:xfrm>
            <a:off x="9321976" y="2423635"/>
            <a:ext cx="1437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22% would only want to </a:t>
            </a:r>
            <a:r>
              <a:rPr lang="en-US" sz="2000" b="1" u="sng" dirty="0"/>
              <a:t>buy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2E5C30E-7213-48FA-B021-3F7BE2E012AF}"/>
              </a:ext>
            </a:extLst>
          </p:cNvPr>
          <p:cNvSpPr txBox="1"/>
          <p:nvPr/>
        </p:nvSpPr>
        <p:spPr>
          <a:xfrm>
            <a:off x="2444266" y="2478483"/>
            <a:ext cx="1437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13% would only want to </a:t>
            </a:r>
            <a:r>
              <a:rPr lang="en-US" sz="2000" b="1" u="sng" dirty="0"/>
              <a:t>rent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19D9852-FDFA-4214-849B-8B1C66D55568}"/>
              </a:ext>
            </a:extLst>
          </p:cNvPr>
          <p:cNvSpPr/>
          <p:nvPr/>
        </p:nvSpPr>
        <p:spPr>
          <a:xfrm>
            <a:off x="3830583" y="2670905"/>
            <a:ext cx="504091" cy="4888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C132D90E-F3F6-48DE-B37D-1EC211184021}"/>
              </a:ext>
            </a:extLst>
          </p:cNvPr>
          <p:cNvSpPr/>
          <p:nvPr/>
        </p:nvSpPr>
        <p:spPr>
          <a:xfrm rot="10800000">
            <a:off x="8804940" y="2722909"/>
            <a:ext cx="504091" cy="4888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E76E6B0-1CAA-41BD-9E55-99CF089D688D}"/>
              </a:ext>
            </a:extLst>
          </p:cNvPr>
          <p:cNvSpPr/>
          <p:nvPr/>
        </p:nvSpPr>
        <p:spPr>
          <a:xfrm>
            <a:off x="838200" y="6015692"/>
            <a:ext cx="10770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Q18:  What would be your preference for owning vs. renting senior housing?  Please check one response only.  (Base n=123:  those who are extremely/very likely to move)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F1E2233-21A7-48AA-9AA6-1E73F37F57EA}"/>
              </a:ext>
            </a:extLst>
          </p:cNvPr>
          <p:cNvCxnSpPr>
            <a:cxnSpLocks/>
          </p:cNvCxnSpPr>
          <p:nvPr/>
        </p:nvCxnSpPr>
        <p:spPr>
          <a:xfrm>
            <a:off x="359899" y="728212"/>
            <a:ext cx="10431117" cy="1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F35369B-E84F-40B3-BA74-E5BBC9E110D9}"/>
              </a:ext>
            </a:extLst>
          </p:cNvPr>
          <p:cNvCxnSpPr>
            <a:cxnSpLocks/>
          </p:cNvCxnSpPr>
          <p:nvPr/>
        </p:nvCxnSpPr>
        <p:spPr>
          <a:xfrm flipV="1">
            <a:off x="528865" y="5833129"/>
            <a:ext cx="10346634" cy="75626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9438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ED2F0-EF80-427B-B5D8-FF1235A8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651"/>
            <a:ext cx="10515600" cy="748058"/>
          </a:xfrm>
        </p:spPr>
        <p:txBody>
          <a:bodyPr>
            <a:noAutofit/>
          </a:bodyPr>
          <a:lstStyle/>
          <a:p>
            <a:r>
              <a:rPr lang="en-US" sz="2400" dirty="0"/>
              <a:t>Slightly over half would prefer a maximum sales price under $450K, but there is interest in higher priced units.  Six out of ten want rental prices under $2,000 per month.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3C0616-F346-4633-B6AC-075DF647A83A}"/>
              </a:ext>
            </a:extLst>
          </p:cNvPr>
          <p:cNvSpPr/>
          <p:nvPr/>
        </p:nvSpPr>
        <p:spPr>
          <a:xfrm>
            <a:off x="838200" y="5946840"/>
            <a:ext cx="1077070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Q25 and 26:  If you were to consider buying/renting instead of renting/buying in a senior housing community with the features and number of rooms/bathrooms you most want, what is the maximum you would pay?  (Base:  112 – extremely/very likely to move and would consider buying: and Base: 93 – extremely/very likely to buy and would consider renting)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5DF383-401B-41D7-8410-654363456218}"/>
              </a:ext>
            </a:extLst>
          </p:cNvPr>
          <p:cNvCxnSpPr>
            <a:cxnSpLocks/>
          </p:cNvCxnSpPr>
          <p:nvPr/>
        </p:nvCxnSpPr>
        <p:spPr>
          <a:xfrm flipV="1">
            <a:off x="1007166" y="5872431"/>
            <a:ext cx="10346634" cy="474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1DB17-18F0-4461-BCF0-802C71D5EF06}"/>
              </a:ext>
            </a:extLst>
          </p:cNvPr>
          <p:cNvCxnSpPr>
            <a:cxnSpLocks/>
          </p:cNvCxnSpPr>
          <p:nvPr/>
        </p:nvCxnSpPr>
        <p:spPr>
          <a:xfrm flipV="1">
            <a:off x="1046922" y="1162819"/>
            <a:ext cx="10306878" cy="9613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85161C7-B7EF-4B5B-9F89-22B96C3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3C55B152-567F-4898-A65A-37FB7F80A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163757"/>
              </p:ext>
            </p:extLst>
          </p:nvPr>
        </p:nvGraphicFramePr>
        <p:xfrm>
          <a:off x="628650" y="1377593"/>
          <a:ext cx="4473437" cy="4204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10">
            <a:extLst>
              <a:ext uri="{FF2B5EF4-FFF2-40B4-BE49-F238E27FC236}">
                <a16:creationId xmlns:a16="http://schemas.microsoft.com/office/drawing/2014/main" id="{4BD9BB34-5627-4AB8-B0F6-E201E8FDD6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654137"/>
              </p:ext>
            </p:extLst>
          </p:nvPr>
        </p:nvGraphicFramePr>
        <p:xfrm>
          <a:off x="5897217" y="1483257"/>
          <a:ext cx="5542308" cy="4204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5830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591261" y="6363688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3AEA1-46B5-4186-AFF9-EAAB0B620CF9}"/>
              </a:ext>
            </a:extLst>
          </p:cNvPr>
          <p:cNvSpPr txBox="1"/>
          <p:nvPr/>
        </p:nvSpPr>
        <p:spPr>
          <a:xfrm flipH="1">
            <a:off x="2133601" y="381000"/>
            <a:ext cx="292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AA941F-2587-404D-8B09-349F6A072264}"/>
              </a:ext>
            </a:extLst>
          </p:cNvPr>
          <p:cNvSpPr/>
          <p:nvPr/>
        </p:nvSpPr>
        <p:spPr>
          <a:xfrm>
            <a:off x="2688488" y="990601"/>
            <a:ext cx="1459442" cy="88730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799B79-C85D-4A48-89E6-F16EB85CB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366" y="1147421"/>
            <a:ext cx="1065008" cy="57604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E2E2023A-7410-47C8-9D5E-BE1D094C781A}"/>
              </a:ext>
            </a:extLst>
          </p:cNvPr>
          <p:cNvSpPr/>
          <p:nvPr/>
        </p:nvSpPr>
        <p:spPr>
          <a:xfrm>
            <a:off x="4445603" y="1159227"/>
            <a:ext cx="681429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308CA8-BEDD-4E51-8535-1BA5C25DC2C5}"/>
              </a:ext>
            </a:extLst>
          </p:cNvPr>
          <p:cNvSpPr/>
          <p:nvPr/>
        </p:nvSpPr>
        <p:spPr>
          <a:xfrm>
            <a:off x="5287898" y="858630"/>
            <a:ext cx="1563476" cy="9571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CFE591-CC24-48AC-960E-78D2FC7B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22" y="965419"/>
            <a:ext cx="741388" cy="74138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E6493F-2EFF-4190-A5C6-BF55A55A4FA6}"/>
              </a:ext>
            </a:extLst>
          </p:cNvPr>
          <p:cNvCxnSpPr>
            <a:cxnSpLocks/>
          </p:cNvCxnSpPr>
          <p:nvPr/>
        </p:nvCxnSpPr>
        <p:spPr>
          <a:xfrm>
            <a:off x="2133601" y="2317024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8A2FC74-72BF-4C76-B2A8-7EA3F71565A3}"/>
              </a:ext>
            </a:extLst>
          </p:cNvPr>
          <p:cNvSpPr txBox="1"/>
          <p:nvPr/>
        </p:nvSpPr>
        <p:spPr>
          <a:xfrm>
            <a:off x="1981200" y="1947692"/>
            <a:ext cx="299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we wanted to learn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E4B2DE-B4C2-478B-B4F7-657D9EA8B2CB}"/>
              </a:ext>
            </a:extLst>
          </p:cNvPr>
          <p:cNvSpPr txBox="1"/>
          <p:nvPr/>
        </p:nvSpPr>
        <p:spPr>
          <a:xfrm>
            <a:off x="5287898" y="194882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we learned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28DB5E-510B-4F6F-938F-B96A03355404}"/>
              </a:ext>
            </a:extLst>
          </p:cNvPr>
          <p:cNvSpPr/>
          <p:nvPr/>
        </p:nvSpPr>
        <p:spPr>
          <a:xfrm>
            <a:off x="4941501" y="2315893"/>
            <a:ext cx="5269299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Nineteen percent of seniors indicated that they would qualify for 40B (78 units).  Another 18% (74 units) would qualify for “Community Housing”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55% do not have a mortgage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75% have a house value of at least $500K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49% have lived in Medfield for over 31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Majority of respondents (74%) are between the ages of 55 and 74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32% work full-time; 16% work part-time.  Rest are retired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39% have incomes over $100K (24% did not respond)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21% are veterans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24% are members of Medfield Senior Center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Those who are members are twice as likely to want to move as are non-members</a:t>
            </a:r>
            <a:r>
              <a:rPr lang="en-US" sz="1600" b="1" dirty="0">
                <a:solidFill>
                  <a:schemeClr val="bg1"/>
                </a:solidFill>
              </a:rPr>
              <a:t>n88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FE47B3-99C2-4851-AD0F-30673CAF24C2}"/>
              </a:ext>
            </a:extLst>
          </p:cNvPr>
          <p:cNvCxnSpPr>
            <a:cxnSpLocks/>
          </p:cNvCxnSpPr>
          <p:nvPr/>
        </p:nvCxnSpPr>
        <p:spPr>
          <a:xfrm>
            <a:off x="2115475" y="6243638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BD250F5-B9E3-46C2-974B-344013FE3A3D}"/>
              </a:ext>
            </a:extLst>
          </p:cNvPr>
          <p:cNvSpPr txBox="1"/>
          <p:nvPr/>
        </p:nvSpPr>
        <p:spPr>
          <a:xfrm>
            <a:off x="1824566" y="2813787"/>
            <a:ext cx="3306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Research Objective 5:  Miscellaneous findings</a:t>
            </a:r>
          </a:p>
        </p:txBody>
      </p:sp>
    </p:spTree>
    <p:extLst>
      <p:ext uri="{BB962C8B-B14F-4D97-AF65-F5344CB8AC3E}">
        <p14:creationId xmlns:p14="http://schemas.microsoft.com/office/powerpoint/2010/main" val="1259424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631018" y="6345503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3AEA1-46B5-4186-AFF9-EAAB0B620CF9}"/>
              </a:ext>
            </a:extLst>
          </p:cNvPr>
          <p:cNvSpPr txBox="1"/>
          <p:nvPr/>
        </p:nvSpPr>
        <p:spPr>
          <a:xfrm flipH="1">
            <a:off x="2133601" y="381000"/>
            <a:ext cx="292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AA941F-2587-404D-8B09-349F6A072264}"/>
              </a:ext>
            </a:extLst>
          </p:cNvPr>
          <p:cNvSpPr/>
          <p:nvPr/>
        </p:nvSpPr>
        <p:spPr>
          <a:xfrm>
            <a:off x="2688488" y="990601"/>
            <a:ext cx="1459442" cy="88730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799B79-C85D-4A48-89E6-F16EB85CB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366" y="1147421"/>
            <a:ext cx="1065008" cy="57604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E2E2023A-7410-47C8-9D5E-BE1D094C781A}"/>
              </a:ext>
            </a:extLst>
          </p:cNvPr>
          <p:cNvSpPr/>
          <p:nvPr/>
        </p:nvSpPr>
        <p:spPr>
          <a:xfrm>
            <a:off x="4445603" y="1159227"/>
            <a:ext cx="681429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308CA8-BEDD-4E51-8535-1BA5C25DC2C5}"/>
              </a:ext>
            </a:extLst>
          </p:cNvPr>
          <p:cNvSpPr/>
          <p:nvPr/>
        </p:nvSpPr>
        <p:spPr>
          <a:xfrm>
            <a:off x="5287898" y="858630"/>
            <a:ext cx="1563476" cy="9571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CFE591-CC24-48AC-960E-78D2FC7B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22" y="965419"/>
            <a:ext cx="741388" cy="74138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E6493F-2EFF-4190-A5C6-BF55A55A4FA6}"/>
              </a:ext>
            </a:extLst>
          </p:cNvPr>
          <p:cNvCxnSpPr>
            <a:cxnSpLocks/>
          </p:cNvCxnSpPr>
          <p:nvPr/>
        </p:nvCxnSpPr>
        <p:spPr>
          <a:xfrm>
            <a:off x="2133601" y="2317024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8A2FC74-72BF-4C76-B2A8-7EA3F71565A3}"/>
              </a:ext>
            </a:extLst>
          </p:cNvPr>
          <p:cNvSpPr txBox="1"/>
          <p:nvPr/>
        </p:nvSpPr>
        <p:spPr>
          <a:xfrm>
            <a:off x="1981200" y="1947692"/>
            <a:ext cx="299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we wanted to learn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E4B2DE-B4C2-478B-B4F7-657D9EA8B2CB}"/>
              </a:ext>
            </a:extLst>
          </p:cNvPr>
          <p:cNvSpPr txBox="1"/>
          <p:nvPr/>
        </p:nvSpPr>
        <p:spPr>
          <a:xfrm>
            <a:off x="5287898" y="194882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we learned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28DB5E-510B-4F6F-938F-B96A03355404}"/>
              </a:ext>
            </a:extLst>
          </p:cNvPr>
          <p:cNvSpPr/>
          <p:nvPr/>
        </p:nvSpPr>
        <p:spPr>
          <a:xfrm>
            <a:off x="5127032" y="2647849"/>
            <a:ext cx="507059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Looking forward, the study results suggest: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The town should use approximately 400 senior housing units as an overall target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700" dirty="0"/>
              <a:t>Potentially, 160 units of senior housing are currently in the works or under discussion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This includes  MSH, the Hinkley property,, Rosebay, 96 Adams Street, potentially at Dale Street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700" dirty="0"/>
              <a:t>No units from Medfield Meadows or the Legion site are specifically designated as “senior housing units”, but it’s possible that the units will be suitable for seniors</a:t>
            </a:r>
            <a:endParaRPr lang="en-US" sz="1700" b="1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FE47B3-99C2-4851-AD0F-30673CAF24C2}"/>
              </a:ext>
            </a:extLst>
          </p:cNvPr>
          <p:cNvCxnSpPr>
            <a:cxnSpLocks/>
          </p:cNvCxnSpPr>
          <p:nvPr/>
        </p:nvCxnSpPr>
        <p:spPr>
          <a:xfrm>
            <a:off x="2115475" y="6243638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BD250F5-B9E3-46C2-974B-344013FE3A3D}"/>
              </a:ext>
            </a:extLst>
          </p:cNvPr>
          <p:cNvSpPr txBox="1"/>
          <p:nvPr/>
        </p:nvSpPr>
        <p:spPr>
          <a:xfrm>
            <a:off x="1943292" y="2763439"/>
            <a:ext cx="3306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Research Objective 6:  Develop a feasible picture of the path forward</a:t>
            </a:r>
          </a:p>
        </p:txBody>
      </p:sp>
    </p:spTree>
    <p:extLst>
      <p:ext uri="{BB962C8B-B14F-4D97-AF65-F5344CB8AC3E}">
        <p14:creationId xmlns:p14="http://schemas.microsoft.com/office/powerpoint/2010/main" val="525174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ED2F0-EF80-427B-B5D8-FF1235A8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3701"/>
            <a:ext cx="10515600" cy="748058"/>
          </a:xfrm>
        </p:spPr>
        <p:txBody>
          <a:bodyPr>
            <a:noAutofit/>
          </a:bodyPr>
          <a:lstStyle/>
          <a:p>
            <a:r>
              <a:rPr lang="en-US" sz="2400" dirty="0"/>
              <a:t>Plans currently under consideration could make a significant contribution toward fulfilling the town’s overall need for senior housing.</a:t>
            </a:r>
            <a:endParaRPr lang="en-US" sz="36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5DF383-401B-41D7-8410-654363456218}"/>
              </a:ext>
            </a:extLst>
          </p:cNvPr>
          <p:cNvCxnSpPr>
            <a:cxnSpLocks/>
          </p:cNvCxnSpPr>
          <p:nvPr/>
        </p:nvCxnSpPr>
        <p:spPr>
          <a:xfrm flipV="1">
            <a:off x="1007166" y="5872431"/>
            <a:ext cx="10346634" cy="474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1DB17-18F0-4461-BCF0-802C71D5EF06}"/>
              </a:ext>
            </a:extLst>
          </p:cNvPr>
          <p:cNvCxnSpPr>
            <a:cxnSpLocks/>
          </p:cNvCxnSpPr>
          <p:nvPr/>
        </p:nvCxnSpPr>
        <p:spPr>
          <a:xfrm flipV="1">
            <a:off x="1046922" y="1162819"/>
            <a:ext cx="10306878" cy="9613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85161C7-B7EF-4B5B-9F89-22B96C3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390910"/>
              </p:ext>
            </p:extLst>
          </p:nvPr>
        </p:nvGraphicFramePr>
        <p:xfrm>
          <a:off x="1103243" y="1427165"/>
          <a:ext cx="10026595" cy="4022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6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99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78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04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3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Location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Total # of Units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Affordable Units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Rental Units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Purchase Units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Comments</a:t>
                      </a:r>
                    </a:p>
                  </a:txBody>
                  <a:tcPr marL="41398" marR="41398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1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MSH State Hospital Campus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(Mixed housing, including senior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225 (est. units available, but not all specifically designated as “senior housing”)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75 (est.) Affordable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75 (est.) Rental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75 (est.) Purchase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Subject to town approval of the site Master Plan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0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Hinkley Property (Senior</a:t>
                      </a:r>
                      <a:r>
                        <a:rPr lang="en-US" sz="1200" baseline="0" dirty="0">
                          <a:effectLst/>
                        </a:rPr>
                        <a:t> housing/ 40B?)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 – 20 Total Units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 – 5 Affordable Units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 – 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Development intended to be solely senior housing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0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American Legion Site (Veteran’s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50 Total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? Affordable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50 Rental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Not specifically designated</a:t>
                      </a:r>
                      <a:r>
                        <a:rPr lang="en-US" sz="1200" baseline="0" dirty="0">
                          <a:effectLst/>
                        </a:rPr>
                        <a:t> as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>
                          <a:effectLst/>
                        </a:rPr>
                        <a:t>senior housing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0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Tilden Village Expansion (Senior/ 40B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en-US" sz="12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(as currently proposed)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45 Affordable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45 Rental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Proposal is still at a preliminary stage</a:t>
                      </a:r>
                      <a:r>
                        <a:rPr lang="en-US" sz="1200" baseline="0" dirty="0">
                          <a:effectLst/>
                        </a:rPr>
                        <a:t> Unit count is likely to be less than this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5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96 Adams Street (Senior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TBD, probably 12 or fewer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3? Affordable Units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 or fewer Purchase Units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Proposal failed to obtain </a:t>
                      </a:r>
                      <a:r>
                        <a:rPr lang="en-US" sz="1200" dirty="0" err="1">
                          <a:effectLst/>
                        </a:rPr>
                        <a:t>BoS</a:t>
                      </a:r>
                      <a:r>
                        <a:rPr lang="en-US" sz="1200" dirty="0">
                          <a:effectLst/>
                        </a:rPr>
                        <a:t> approval as proposed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0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Dale Street School Site (Senior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TBD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? Affordable Units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_____Rental Units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Dependent upon approved location for replacement of Dale Street School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4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Medfield Meadows (40B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36 Total Units (None specifically designated as senior housing)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 Affordable Rental Units, 3 Affordable Purchase Units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 Total Rental Units (not senior focused)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 Total Purchase Units in “Village” format (not senior focused)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Project is in final stages of approval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398" marR="4139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0138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90E3-3215-4B15-9485-2B91B8687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2040"/>
          </a:xfrm>
        </p:spPr>
        <p:txBody>
          <a:bodyPr>
            <a:normAutofit/>
          </a:bodyPr>
          <a:lstStyle/>
          <a:p>
            <a:r>
              <a:rPr lang="en-US" sz="2400" dirty="0"/>
              <a:t>Miscellaneous, verbatim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463D9-7DD4-4688-A969-A378C40AB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4209"/>
            <a:ext cx="10515600" cy="51697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i="1" dirty="0"/>
              <a:t>“You are doing great work for the senior community.  Keep it up.”</a:t>
            </a:r>
          </a:p>
          <a:p>
            <a:pPr marL="0" indent="0">
              <a:buNone/>
            </a:pPr>
            <a:r>
              <a:rPr lang="en-US" sz="1800" i="1" dirty="0"/>
              <a:t>“Preference on sign-up for rental units should be given to long-term town-of-Medfield residents looking to downsize.”</a:t>
            </a:r>
          </a:p>
          <a:p>
            <a:pPr marL="0" indent="0">
              <a:buNone/>
            </a:pPr>
            <a:r>
              <a:rPr lang="en-US" sz="1800" i="1" dirty="0"/>
              <a:t>“This is never going to happen in my lifetime.  I’ve given up.”</a:t>
            </a:r>
          </a:p>
          <a:p>
            <a:pPr marL="0" indent="0">
              <a:buNone/>
            </a:pPr>
            <a:r>
              <a:rPr lang="en-US" sz="1800" i="1" dirty="0"/>
              <a:t>“We need 55+ housing in Medfield, but not everyone sees the same footprint, so a varied offering of rental/buy – condo/single family is important.”</a:t>
            </a:r>
          </a:p>
          <a:p>
            <a:pPr marL="0" indent="0">
              <a:buNone/>
            </a:pPr>
            <a:r>
              <a:rPr lang="en-US" sz="1800" i="1" dirty="0"/>
              <a:t>“Based on the result of Town Meeting and the direction the town is heading, I’m not sure seniors will be able to afford living in Medfield.”</a:t>
            </a:r>
          </a:p>
          <a:p>
            <a:pPr marL="0" indent="0">
              <a:buNone/>
            </a:pPr>
            <a:r>
              <a:rPr lang="en-US" sz="1800" i="1" dirty="0"/>
              <a:t>“I cannot afford any of the choices, my income is so low.”</a:t>
            </a:r>
          </a:p>
          <a:p>
            <a:pPr marL="0" indent="0">
              <a:buNone/>
            </a:pPr>
            <a:r>
              <a:rPr lang="en-US" sz="1800" i="1" dirty="0"/>
              <a:t>“Thank you for your efforts, but I feel this will not happen as the town is too expensive.  You ignore the biggest issue:  PROPERTY TAXES.  That is what will drive us away.”</a:t>
            </a:r>
          </a:p>
          <a:p>
            <a:pPr marL="0" indent="0">
              <a:buNone/>
            </a:pPr>
            <a:r>
              <a:rPr lang="en-US" sz="1800" i="1" dirty="0"/>
              <a:t>“Thank you for asking for our input.  This is a huge undertaking.”</a:t>
            </a:r>
          </a:p>
          <a:p>
            <a:pPr marL="0" indent="0">
              <a:buNone/>
            </a:pPr>
            <a:r>
              <a:rPr lang="en-US" sz="1800" i="1" dirty="0"/>
              <a:t>“Need to be near town center or walking distance with sidewalks.  Location cannot be isolating; driving, walking to restaurants and shops are key selling points.”</a:t>
            </a:r>
          </a:p>
          <a:p>
            <a:pPr marL="0" indent="0">
              <a:buNone/>
            </a:pPr>
            <a:r>
              <a:rPr lang="en-US" sz="1800" i="1" dirty="0"/>
              <a:t>“Currently we are both healthy and active…if our health were to change, it would also alter our responses.”</a:t>
            </a:r>
          </a:p>
          <a:p>
            <a:pPr marL="0" indent="0">
              <a:buNone/>
            </a:pPr>
            <a:r>
              <a:rPr lang="en-US" sz="1800" i="1" dirty="0"/>
              <a:t>“We would like to stay in Medfield in our retirement years, but sadly, we are not sure we can afford it.  Not sure Medfield is a senior-friendly town.”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29D7D3-4EA2-45B0-8488-4C5F45A73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17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7D6BEC7-08B8-49E2-BDEF-2B8E9E220020}"/>
              </a:ext>
            </a:extLst>
          </p:cNvPr>
          <p:cNvCxnSpPr>
            <a:cxnSpLocks/>
          </p:cNvCxnSpPr>
          <p:nvPr/>
        </p:nvCxnSpPr>
        <p:spPr>
          <a:xfrm>
            <a:off x="838200" y="1007166"/>
            <a:ext cx="1025387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4ABD084-6820-4FCD-B7FF-A467DFB5A1F2}"/>
              </a:ext>
            </a:extLst>
          </p:cNvPr>
          <p:cNvCxnSpPr>
            <a:cxnSpLocks/>
          </p:cNvCxnSpPr>
          <p:nvPr/>
        </p:nvCxnSpPr>
        <p:spPr>
          <a:xfrm>
            <a:off x="838200" y="6307381"/>
            <a:ext cx="1025387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090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206948" y="6286528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B982FF-FAAB-4B02-AED6-2E603A629723}"/>
              </a:ext>
            </a:extLst>
          </p:cNvPr>
          <p:cNvSpPr txBox="1"/>
          <p:nvPr/>
        </p:nvSpPr>
        <p:spPr>
          <a:xfrm>
            <a:off x="1099930" y="1230938"/>
            <a:ext cx="9581322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b="1" dirty="0"/>
              <a:t>Mail Survey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Sent to 2,204 households in town with at least one person 55+ in late April 2018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Used 2017 Medfield Census as sample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Reminder post card sent to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695 surveys returned, a 32% response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Only 400 needed for statistical reliability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b="1" dirty="0"/>
              <a:t>Communications About Survey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Posters at Senior Center and ATM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Printed poster copy as COA newsletter insert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Several articles in Patch</a:t>
            </a:r>
          </a:p>
          <a:p>
            <a:endParaRPr lang="en-US" dirty="0"/>
          </a:p>
          <a:p>
            <a:r>
              <a:rPr lang="en-US" b="1" dirty="0"/>
              <a:t>Professional Research Firm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Audience Research &amp; Analysis of NYC printed, distributed and tabulated survey results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6872C4-AA10-4EBE-B8F4-8462E0F9D745}"/>
              </a:ext>
            </a:extLst>
          </p:cNvPr>
          <p:cNvCxnSpPr>
            <a:cxnSpLocks/>
          </p:cNvCxnSpPr>
          <p:nvPr/>
        </p:nvCxnSpPr>
        <p:spPr>
          <a:xfrm>
            <a:off x="1293840" y="6018351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4293DB-67FA-4DEC-8029-D5A2EB5BF425}"/>
              </a:ext>
            </a:extLst>
          </p:cNvPr>
          <p:cNvCxnSpPr>
            <a:cxnSpLocks/>
          </p:cNvCxnSpPr>
          <p:nvPr/>
        </p:nvCxnSpPr>
        <p:spPr>
          <a:xfrm>
            <a:off x="1257397" y="1022282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A8B61F3D-F9B1-42FA-A866-FA7D5E610F58}"/>
              </a:ext>
            </a:extLst>
          </p:cNvPr>
          <p:cNvSpPr txBox="1">
            <a:spLocks/>
          </p:cNvSpPr>
          <p:nvPr/>
        </p:nvSpPr>
        <p:spPr>
          <a:xfrm>
            <a:off x="1157811" y="571472"/>
            <a:ext cx="10515600" cy="74805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Research Methodology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73707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206948" y="6286528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B982FF-FAAB-4B02-AED6-2E603A629723}"/>
              </a:ext>
            </a:extLst>
          </p:cNvPr>
          <p:cNvSpPr txBox="1"/>
          <p:nvPr/>
        </p:nvSpPr>
        <p:spPr>
          <a:xfrm>
            <a:off x="1099930" y="1230938"/>
            <a:ext cx="958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6872C4-AA10-4EBE-B8F4-8462E0F9D745}"/>
              </a:ext>
            </a:extLst>
          </p:cNvPr>
          <p:cNvCxnSpPr>
            <a:cxnSpLocks/>
          </p:cNvCxnSpPr>
          <p:nvPr/>
        </p:nvCxnSpPr>
        <p:spPr>
          <a:xfrm>
            <a:off x="1293840" y="6018351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4293DB-67FA-4DEC-8029-D5A2EB5BF425}"/>
              </a:ext>
            </a:extLst>
          </p:cNvPr>
          <p:cNvCxnSpPr>
            <a:cxnSpLocks/>
          </p:cNvCxnSpPr>
          <p:nvPr/>
        </p:nvCxnSpPr>
        <p:spPr>
          <a:xfrm>
            <a:off x="1257397" y="1022282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A8B61F3D-F9B1-42FA-A866-FA7D5E610F58}"/>
              </a:ext>
            </a:extLst>
          </p:cNvPr>
          <p:cNvSpPr txBox="1">
            <a:spLocks/>
          </p:cNvSpPr>
          <p:nvPr/>
        </p:nvSpPr>
        <p:spPr>
          <a:xfrm>
            <a:off x="1157811" y="571472"/>
            <a:ext cx="10515600" cy="74805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Age of Respondents vs. Census Data</a:t>
            </a:r>
            <a:endParaRPr lang="en-US" sz="3600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01CFB2D-243E-4D5B-B029-24977CA31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658856"/>
              </p:ext>
            </p:extLst>
          </p:nvPr>
        </p:nvGraphicFramePr>
        <p:xfrm>
          <a:off x="1974574" y="1978996"/>
          <a:ext cx="644055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20">
                  <a:extLst>
                    <a:ext uri="{9D8B030D-6E8A-4147-A177-3AD203B41FA5}">
                      <a16:colId xmlns:a16="http://schemas.microsoft.com/office/drawing/2014/main" val="83598763"/>
                    </a:ext>
                  </a:extLst>
                </a:gridCol>
                <a:gridCol w="2160783">
                  <a:extLst>
                    <a:ext uri="{9D8B030D-6E8A-4147-A177-3AD203B41FA5}">
                      <a16:colId xmlns:a16="http://schemas.microsoft.com/office/drawing/2014/main" val="4049782803"/>
                    </a:ext>
                  </a:extLst>
                </a:gridCol>
                <a:gridCol w="2146852">
                  <a:extLst>
                    <a:ext uri="{9D8B030D-6E8A-4147-A177-3AD203B41FA5}">
                      <a16:colId xmlns:a16="http://schemas.microsoft.com/office/drawing/2014/main" val="3234615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Census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 of Respondents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3612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55-64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908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65-74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0769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75-84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408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84+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362854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40A6B0AB-1707-41EC-8CB3-5DC106177F2E}"/>
              </a:ext>
            </a:extLst>
          </p:cNvPr>
          <p:cNvSpPr txBox="1"/>
          <p:nvPr/>
        </p:nvSpPr>
        <p:spPr>
          <a:xfrm>
            <a:off x="1936108" y="4211922"/>
            <a:ext cx="6948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 Age of respondent is the age of the person completing the survey</a:t>
            </a:r>
          </a:p>
        </p:txBody>
      </p:sp>
    </p:spTree>
    <p:extLst>
      <p:ext uri="{BB962C8B-B14F-4D97-AF65-F5344CB8AC3E}">
        <p14:creationId xmlns:p14="http://schemas.microsoft.com/office/powerpoint/2010/main" val="407001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541026" y="6492875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3AEA1-46B5-4186-AFF9-EAAB0B620CF9}"/>
              </a:ext>
            </a:extLst>
          </p:cNvPr>
          <p:cNvSpPr txBox="1"/>
          <p:nvPr/>
        </p:nvSpPr>
        <p:spPr>
          <a:xfrm flipH="1">
            <a:off x="2133601" y="381000"/>
            <a:ext cx="292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AA941F-2587-404D-8B09-349F6A072264}"/>
              </a:ext>
            </a:extLst>
          </p:cNvPr>
          <p:cNvSpPr/>
          <p:nvPr/>
        </p:nvSpPr>
        <p:spPr>
          <a:xfrm>
            <a:off x="2688488" y="990601"/>
            <a:ext cx="1459442" cy="88730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799B79-C85D-4A48-89E6-F16EB85CB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366" y="1147421"/>
            <a:ext cx="1065008" cy="57604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E2E2023A-7410-47C8-9D5E-BE1D094C781A}"/>
              </a:ext>
            </a:extLst>
          </p:cNvPr>
          <p:cNvSpPr/>
          <p:nvPr/>
        </p:nvSpPr>
        <p:spPr>
          <a:xfrm>
            <a:off x="4445603" y="1159227"/>
            <a:ext cx="681429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308CA8-BEDD-4E51-8535-1BA5C25DC2C5}"/>
              </a:ext>
            </a:extLst>
          </p:cNvPr>
          <p:cNvSpPr/>
          <p:nvPr/>
        </p:nvSpPr>
        <p:spPr>
          <a:xfrm>
            <a:off x="5287898" y="858630"/>
            <a:ext cx="1563476" cy="9571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CFE591-CC24-48AC-960E-78D2FC7B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22" y="965419"/>
            <a:ext cx="741388" cy="74138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E6493F-2EFF-4190-A5C6-BF55A55A4FA6}"/>
              </a:ext>
            </a:extLst>
          </p:cNvPr>
          <p:cNvCxnSpPr>
            <a:cxnSpLocks/>
          </p:cNvCxnSpPr>
          <p:nvPr/>
        </p:nvCxnSpPr>
        <p:spPr>
          <a:xfrm>
            <a:off x="2133601" y="2317024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8A2FC74-72BF-4C76-B2A8-7EA3F71565A3}"/>
              </a:ext>
            </a:extLst>
          </p:cNvPr>
          <p:cNvSpPr txBox="1"/>
          <p:nvPr/>
        </p:nvSpPr>
        <p:spPr>
          <a:xfrm>
            <a:off x="1981200" y="1947692"/>
            <a:ext cx="299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we wanted to learn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E4B2DE-B4C2-478B-B4F7-657D9EA8B2CB}"/>
              </a:ext>
            </a:extLst>
          </p:cNvPr>
          <p:cNvSpPr txBox="1"/>
          <p:nvPr/>
        </p:nvSpPr>
        <p:spPr>
          <a:xfrm>
            <a:off x="5287898" y="194882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we learned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28DB5E-510B-4F6F-938F-B96A03355404}"/>
              </a:ext>
            </a:extLst>
          </p:cNvPr>
          <p:cNvSpPr/>
          <p:nvPr/>
        </p:nvSpPr>
        <p:spPr>
          <a:xfrm>
            <a:off x="4969809" y="2564117"/>
            <a:ext cx="5070595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19% of households (410 units) are extremely/very likely to move to senior housing if it were available in town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An additional 29% (648 units) are somewhat likely to move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A total of 63% (256 units) would move within two years if it were available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Key reasons for </a:t>
            </a:r>
            <a:r>
              <a:rPr lang="en-US" sz="1700" u="sng" dirty="0"/>
              <a:t>wanting</a:t>
            </a:r>
            <a:r>
              <a:rPr lang="en-US" sz="1700" dirty="0"/>
              <a:t> to move:  reduce housing expenses and taxes, and less upkeep for house and/or yard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Most often mentioned reasons for </a:t>
            </a:r>
            <a:r>
              <a:rPr lang="en-US" sz="1700" u="sng" dirty="0"/>
              <a:t>not wanting</a:t>
            </a:r>
            <a:r>
              <a:rPr lang="en-US" sz="1700" dirty="0"/>
              <a:t> to move:  can afford not to move, do not want to move, and plan to move out of the area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28D581D-1E2F-4BD9-B968-3952585B4C2B}"/>
              </a:ext>
            </a:extLst>
          </p:cNvPr>
          <p:cNvSpPr txBox="1"/>
          <p:nvPr/>
        </p:nvSpPr>
        <p:spPr>
          <a:xfrm>
            <a:off x="1667933" y="2828643"/>
            <a:ext cx="33066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Research Objective 1: Understanding demand for senior (55+) housing in Medfield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FE47B3-99C2-4851-AD0F-30673CAF24C2}"/>
              </a:ext>
            </a:extLst>
          </p:cNvPr>
          <p:cNvCxnSpPr>
            <a:cxnSpLocks/>
          </p:cNvCxnSpPr>
          <p:nvPr/>
        </p:nvCxnSpPr>
        <p:spPr>
          <a:xfrm>
            <a:off x="2115475" y="6243638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6031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ED2F0-EF80-427B-B5D8-FF1235A8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651"/>
            <a:ext cx="10515600" cy="748058"/>
          </a:xfrm>
        </p:spPr>
        <p:txBody>
          <a:bodyPr>
            <a:noAutofit/>
          </a:bodyPr>
          <a:lstStyle/>
          <a:p>
            <a:r>
              <a:rPr lang="en-US" sz="2400" dirty="0"/>
              <a:t>19% of senior household are extremely/very likely to move into senior housing.  </a:t>
            </a:r>
            <a:r>
              <a:rPr lang="en-US" sz="2400" b="1" dirty="0"/>
              <a:t>Extrapolating</a:t>
            </a:r>
            <a:r>
              <a:rPr lang="en-US" sz="2400" dirty="0"/>
              <a:t> to the 2,204 senior households in town translates into 410 units.</a:t>
            </a:r>
            <a:endParaRPr lang="en-US" sz="36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3DF3D57-E059-4CF5-B1F7-2496EA992F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5556442"/>
              </p:ext>
            </p:extLst>
          </p:nvPr>
        </p:nvGraphicFramePr>
        <p:xfrm>
          <a:off x="318466" y="1230643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B3C0616-F346-4633-B6AC-075DF647A83A}"/>
              </a:ext>
            </a:extLst>
          </p:cNvPr>
          <p:cNvSpPr/>
          <p:nvPr/>
        </p:nvSpPr>
        <p:spPr>
          <a:xfrm>
            <a:off x="795131" y="6288009"/>
            <a:ext cx="107707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Q13:  How likely would you be to move into new 55+ senior housing if it were available in Medfield? 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(Base n=690:  total sample)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5DF383-401B-41D7-8410-654363456218}"/>
              </a:ext>
            </a:extLst>
          </p:cNvPr>
          <p:cNvCxnSpPr>
            <a:cxnSpLocks/>
          </p:cNvCxnSpPr>
          <p:nvPr/>
        </p:nvCxnSpPr>
        <p:spPr>
          <a:xfrm flipV="1">
            <a:off x="1007166" y="6017728"/>
            <a:ext cx="10346634" cy="474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1DB17-18F0-4461-BCF0-802C71D5EF06}"/>
              </a:ext>
            </a:extLst>
          </p:cNvPr>
          <p:cNvCxnSpPr>
            <a:cxnSpLocks/>
          </p:cNvCxnSpPr>
          <p:nvPr/>
        </p:nvCxnSpPr>
        <p:spPr>
          <a:xfrm flipV="1">
            <a:off x="1007166" y="1162818"/>
            <a:ext cx="10346634" cy="121551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85161C7-B7EF-4B5B-9F89-22B96C3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7FB9D14-A399-4D2D-B073-ADD476D3F1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941887"/>
              </p:ext>
            </p:extLst>
          </p:nvPr>
        </p:nvGraphicFramePr>
        <p:xfrm>
          <a:off x="1778539" y="1684504"/>
          <a:ext cx="8090754" cy="3847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DB7214-7EB1-41AF-891A-8FAD9070D72F}"/>
              </a:ext>
            </a:extLst>
          </p:cNvPr>
          <p:cNvSpPr txBox="1"/>
          <p:nvPr/>
        </p:nvSpPr>
        <p:spPr>
          <a:xfrm>
            <a:off x="1984018" y="5511113"/>
            <a:ext cx="1523174" cy="33855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410 households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DB7214-7EB1-41AF-891A-8FAD9070D72F}"/>
              </a:ext>
            </a:extLst>
          </p:cNvPr>
          <p:cNvSpPr txBox="1"/>
          <p:nvPr/>
        </p:nvSpPr>
        <p:spPr>
          <a:xfrm>
            <a:off x="3649570" y="5520638"/>
            <a:ext cx="1523174" cy="33855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648 households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59614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ED2F0-EF80-427B-B5D8-FF1235A8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Autofit/>
          </a:bodyPr>
          <a:lstStyle/>
          <a:p>
            <a:r>
              <a:rPr lang="en-US" sz="2400" dirty="0"/>
              <a:t>63% (256 units) of those extremely/very likely to move anticipate moving within the next two years.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3C0616-F346-4633-B6AC-075DF647A83A}"/>
              </a:ext>
            </a:extLst>
          </p:cNvPr>
          <p:cNvSpPr/>
          <p:nvPr/>
        </p:nvSpPr>
        <p:spPr>
          <a:xfrm>
            <a:off x="838200" y="6091031"/>
            <a:ext cx="10770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Q20:  If senior housing were available in Medfield, how soon would you anticipate moving?  (Base n=120:  those who were extremely/very likely to move)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5DF383-401B-41D7-8410-654363456218}"/>
              </a:ext>
            </a:extLst>
          </p:cNvPr>
          <p:cNvCxnSpPr>
            <a:cxnSpLocks/>
          </p:cNvCxnSpPr>
          <p:nvPr/>
        </p:nvCxnSpPr>
        <p:spPr>
          <a:xfrm flipV="1">
            <a:off x="1007166" y="6017728"/>
            <a:ext cx="10346634" cy="474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1DB17-18F0-4461-BCF0-802C71D5EF06}"/>
              </a:ext>
            </a:extLst>
          </p:cNvPr>
          <p:cNvCxnSpPr>
            <a:cxnSpLocks/>
          </p:cNvCxnSpPr>
          <p:nvPr/>
        </p:nvCxnSpPr>
        <p:spPr>
          <a:xfrm flipV="1">
            <a:off x="1007166" y="1162819"/>
            <a:ext cx="10346634" cy="2963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85161C7-B7EF-4B5B-9F89-22B96C3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3C55B152-567F-4898-A65A-37FB7F80A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564058"/>
              </p:ext>
            </p:extLst>
          </p:nvPr>
        </p:nvGraphicFramePr>
        <p:xfrm>
          <a:off x="838200" y="1298840"/>
          <a:ext cx="10515600" cy="4376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ight Brace 12">
            <a:extLst>
              <a:ext uri="{FF2B5EF4-FFF2-40B4-BE49-F238E27FC236}">
                <a16:creationId xmlns:a16="http://schemas.microsoft.com/office/drawing/2014/main" id="{1BE08928-38C7-49E5-966B-5B5006BE1CCE}"/>
              </a:ext>
            </a:extLst>
          </p:cNvPr>
          <p:cNvSpPr/>
          <p:nvPr/>
        </p:nvSpPr>
        <p:spPr>
          <a:xfrm rot="5400000">
            <a:off x="2621770" y="4854287"/>
            <a:ext cx="167834" cy="13940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2028B2-6BBF-4E2D-B22E-12BC37E258D5}"/>
              </a:ext>
            </a:extLst>
          </p:cNvPr>
          <p:cNvSpPr txBox="1"/>
          <p:nvPr/>
        </p:nvSpPr>
        <p:spPr>
          <a:xfrm>
            <a:off x="2008650" y="5673242"/>
            <a:ext cx="1523174" cy="33855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600" b="1" dirty="0"/>
              <a:t>256 households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9115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551504" y="6396110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3AEA1-46B5-4186-AFF9-EAAB0B620CF9}"/>
              </a:ext>
            </a:extLst>
          </p:cNvPr>
          <p:cNvSpPr txBox="1"/>
          <p:nvPr/>
        </p:nvSpPr>
        <p:spPr>
          <a:xfrm flipH="1">
            <a:off x="2133601" y="381000"/>
            <a:ext cx="292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AA941F-2587-404D-8B09-349F6A072264}"/>
              </a:ext>
            </a:extLst>
          </p:cNvPr>
          <p:cNvSpPr/>
          <p:nvPr/>
        </p:nvSpPr>
        <p:spPr>
          <a:xfrm>
            <a:off x="2688488" y="990601"/>
            <a:ext cx="1459442" cy="88730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799B79-C85D-4A48-89E6-F16EB85CB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366" y="1147421"/>
            <a:ext cx="1065008" cy="57604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E2E2023A-7410-47C8-9D5E-BE1D094C781A}"/>
              </a:ext>
            </a:extLst>
          </p:cNvPr>
          <p:cNvSpPr/>
          <p:nvPr/>
        </p:nvSpPr>
        <p:spPr>
          <a:xfrm>
            <a:off x="4445603" y="1159227"/>
            <a:ext cx="681429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308CA8-BEDD-4E51-8535-1BA5C25DC2C5}"/>
              </a:ext>
            </a:extLst>
          </p:cNvPr>
          <p:cNvSpPr/>
          <p:nvPr/>
        </p:nvSpPr>
        <p:spPr>
          <a:xfrm>
            <a:off x="5287898" y="858630"/>
            <a:ext cx="1563476" cy="9571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CFE591-CC24-48AC-960E-78D2FC7B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22" y="965419"/>
            <a:ext cx="741388" cy="74138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E6493F-2EFF-4190-A5C6-BF55A55A4FA6}"/>
              </a:ext>
            </a:extLst>
          </p:cNvPr>
          <p:cNvCxnSpPr>
            <a:cxnSpLocks/>
          </p:cNvCxnSpPr>
          <p:nvPr/>
        </p:nvCxnSpPr>
        <p:spPr>
          <a:xfrm>
            <a:off x="2133601" y="2317024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8A2FC74-72BF-4C76-B2A8-7EA3F71565A3}"/>
              </a:ext>
            </a:extLst>
          </p:cNvPr>
          <p:cNvSpPr txBox="1"/>
          <p:nvPr/>
        </p:nvSpPr>
        <p:spPr>
          <a:xfrm>
            <a:off x="1981200" y="1947692"/>
            <a:ext cx="299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we wanted to learn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E4B2DE-B4C2-478B-B4F7-657D9EA8B2CB}"/>
              </a:ext>
            </a:extLst>
          </p:cNvPr>
          <p:cNvSpPr txBox="1"/>
          <p:nvPr/>
        </p:nvSpPr>
        <p:spPr>
          <a:xfrm>
            <a:off x="5287898" y="194882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we learned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28DB5E-510B-4F6F-938F-B96A03355404}"/>
              </a:ext>
            </a:extLst>
          </p:cNvPr>
          <p:cNvSpPr/>
          <p:nvPr/>
        </p:nvSpPr>
        <p:spPr>
          <a:xfrm>
            <a:off x="5127032" y="2685225"/>
            <a:ext cx="507059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“As close as possible to downtown” and “MSH site” are the two preferred locations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Only 10% indicate that near the Senior Center is their first choice</a:t>
            </a:r>
            <a:endParaRPr lang="en-US" sz="1700" b="1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FE47B3-99C2-4851-AD0F-30673CAF24C2}"/>
              </a:ext>
            </a:extLst>
          </p:cNvPr>
          <p:cNvCxnSpPr>
            <a:cxnSpLocks/>
          </p:cNvCxnSpPr>
          <p:nvPr/>
        </p:nvCxnSpPr>
        <p:spPr>
          <a:xfrm>
            <a:off x="2115475" y="6243638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BD250F5-B9E3-46C2-974B-344013FE3A3D}"/>
              </a:ext>
            </a:extLst>
          </p:cNvPr>
          <p:cNvSpPr txBox="1"/>
          <p:nvPr/>
        </p:nvSpPr>
        <p:spPr>
          <a:xfrm>
            <a:off x="1994373" y="2895335"/>
            <a:ext cx="3306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Research Objective 2:  Understand preferred locations for housing</a:t>
            </a:r>
          </a:p>
        </p:txBody>
      </p:sp>
    </p:spTree>
    <p:extLst>
      <p:ext uri="{BB962C8B-B14F-4D97-AF65-F5344CB8AC3E}">
        <p14:creationId xmlns:p14="http://schemas.microsoft.com/office/powerpoint/2010/main" val="3586919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ED2F0-EF80-427B-B5D8-FF1235A8E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>
            <a:noAutofit/>
          </a:bodyPr>
          <a:lstStyle/>
          <a:p>
            <a:r>
              <a:rPr lang="en-US" sz="2400" dirty="0"/>
              <a:t>Either “as close to downtown as possible” or the “MSH site” are, by far, the preferred locations, presumably due to amenities there (or proposed being there).</a:t>
            </a:r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3C0616-F346-4633-B6AC-075DF647A83A}"/>
              </a:ext>
            </a:extLst>
          </p:cNvPr>
          <p:cNvSpPr/>
          <p:nvPr/>
        </p:nvSpPr>
        <p:spPr>
          <a:xfrm>
            <a:off x="838200" y="6091031"/>
            <a:ext cx="10770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>
              <a:spcBef>
                <a:spcPts val="0"/>
              </a:spcBef>
              <a:spcAft>
                <a:spcPts val="0"/>
              </a:spcAft>
            </a:pPr>
            <a:r>
              <a:rPr lang="en-US" sz="14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Q21:  Below are several potential options for senior housing in Medfield.  Please rank order these from 1-5 in terms of your preference.  (Base:  n=95-105:  those who are extremely/very likely to move)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5DF383-401B-41D7-8410-654363456218}"/>
              </a:ext>
            </a:extLst>
          </p:cNvPr>
          <p:cNvCxnSpPr>
            <a:cxnSpLocks/>
          </p:cNvCxnSpPr>
          <p:nvPr/>
        </p:nvCxnSpPr>
        <p:spPr>
          <a:xfrm flipV="1">
            <a:off x="1007166" y="6017728"/>
            <a:ext cx="10346634" cy="4741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251DB17-18F0-4461-BCF0-802C71D5EF06}"/>
              </a:ext>
            </a:extLst>
          </p:cNvPr>
          <p:cNvCxnSpPr>
            <a:cxnSpLocks/>
          </p:cNvCxnSpPr>
          <p:nvPr/>
        </p:nvCxnSpPr>
        <p:spPr>
          <a:xfrm flipV="1">
            <a:off x="1007166" y="1162818"/>
            <a:ext cx="10346634" cy="121551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185161C7-B7EF-4B5B-9F89-22B96C32E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00FCD-CEBB-4B07-B337-3A23FD7546A0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3C55B152-567F-4898-A65A-37FB7F80A6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488408"/>
              </p:ext>
            </p:extLst>
          </p:nvPr>
        </p:nvGraphicFramePr>
        <p:xfrm>
          <a:off x="1319432" y="1338212"/>
          <a:ext cx="9808239" cy="4204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33421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5680423-1AA0-4DFF-BA31-B7C259A99E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9776791" y="6440734"/>
            <a:ext cx="4114800" cy="365125"/>
          </a:xfrm>
        </p:spPr>
        <p:txBody>
          <a:bodyPr/>
          <a:lstStyle/>
          <a:p>
            <a:pPr>
              <a:defRPr/>
            </a:pPr>
            <a:fld id="{75CC16B8-AA5C-48C2-9EB4-E1A6A2E95837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03AEA1-46B5-4186-AFF9-EAAB0B620CF9}"/>
              </a:ext>
            </a:extLst>
          </p:cNvPr>
          <p:cNvSpPr txBox="1"/>
          <p:nvPr/>
        </p:nvSpPr>
        <p:spPr>
          <a:xfrm flipH="1">
            <a:off x="2133601" y="381000"/>
            <a:ext cx="292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EXECUTIVE SUMMARY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9AA941F-2587-404D-8B09-349F6A072264}"/>
              </a:ext>
            </a:extLst>
          </p:cNvPr>
          <p:cNvSpPr/>
          <p:nvPr/>
        </p:nvSpPr>
        <p:spPr>
          <a:xfrm>
            <a:off x="2688488" y="990601"/>
            <a:ext cx="1459442" cy="887301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799B79-C85D-4A48-89E6-F16EB85CB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366" y="1147421"/>
            <a:ext cx="1065008" cy="576042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E2E2023A-7410-47C8-9D5E-BE1D094C781A}"/>
              </a:ext>
            </a:extLst>
          </p:cNvPr>
          <p:cNvSpPr/>
          <p:nvPr/>
        </p:nvSpPr>
        <p:spPr>
          <a:xfrm>
            <a:off x="4445603" y="1159227"/>
            <a:ext cx="681429" cy="4572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308CA8-BEDD-4E51-8535-1BA5C25DC2C5}"/>
              </a:ext>
            </a:extLst>
          </p:cNvPr>
          <p:cNvSpPr/>
          <p:nvPr/>
        </p:nvSpPr>
        <p:spPr>
          <a:xfrm>
            <a:off x="5287898" y="858630"/>
            <a:ext cx="1563476" cy="9571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DCFE591-CC24-48AC-960E-78D2FC7B0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22" y="965419"/>
            <a:ext cx="741388" cy="741388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AE6493F-2EFF-4190-A5C6-BF55A55A4FA6}"/>
              </a:ext>
            </a:extLst>
          </p:cNvPr>
          <p:cNvCxnSpPr>
            <a:cxnSpLocks/>
          </p:cNvCxnSpPr>
          <p:nvPr/>
        </p:nvCxnSpPr>
        <p:spPr>
          <a:xfrm>
            <a:off x="2133601" y="2317024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88A2FC74-72BF-4C76-B2A8-7EA3F71565A3}"/>
              </a:ext>
            </a:extLst>
          </p:cNvPr>
          <p:cNvSpPr txBox="1"/>
          <p:nvPr/>
        </p:nvSpPr>
        <p:spPr>
          <a:xfrm>
            <a:off x="1981200" y="1947692"/>
            <a:ext cx="2993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What we wanted to learn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6E4B2DE-B4C2-478B-B4F7-657D9EA8B2CB}"/>
              </a:ext>
            </a:extLst>
          </p:cNvPr>
          <p:cNvSpPr txBox="1"/>
          <p:nvPr/>
        </p:nvSpPr>
        <p:spPr>
          <a:xfrm>
            <a:off x="5287898" y="1948824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we learned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028DB5E-510B-4F6F-938F-B96A03355404}"/>
              </a:ext>
            </a:extLst>
          </p:cNvPr>
          <p:cNvSpPr/>
          <p:nvPr/>
        </p:nvSpPr>
        <p:spPr>
          <a:xfrm>
            <a:off x="5127032" y="2451157"/>
            <a:ext cx="5070595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A single family detached home is the most preferred format (61%). Only 7% prefer apartments, which may be in conflict for a site close to downtown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68% prefer two bedrooms; the majority of the rest want three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The ideal number of bathrooms is 1 ½ or 2 bathrooms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When asked how desirable certain features are for senior housing in Medfield, own washer/dryer, master bedroom with attached master bath, first floor master, private outdoor space and single story living are desired by at least 3 of 4 seniors</a:t>
            </a:r>
            <a:endParaRPr lang="en-US" sz="1600" b="1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0AFE47B3-99C2-4851-AD0F-30673CAF24C2}"/>
              </a:ext>
            </a:extLst>
          </p:cNvPr>
          <p:cNvCxnSpPr>
            <a:cxnSpLocks/>
          </p:cNvCxnSpPr>
          <p:nvPr/>
        </p:nvCxnSpPr>
        <p:spPr>
          <a:xfrm>
            <a:off x="2115475" y="6243638"/>
            <a:ext cx="83058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BD250F5-B9E3-46C2-974B-344013FE3A3D}"/>
              </a:ext>
            </a:extLst>
          </p:cNvPr>
          <p:cNvSpPr txBox="1"/>
          <p:nvPr/>
        </p:nvSpPr>
        <p:spPr>
          <a:xfrm>
            <a:off x="1796521" y="3075262"/>
            <a:ext cx="33066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b="1" dirty="0"/>
              <a:t>Research Objective 3: Learn about specific housing needs</a:t>
            </a:r>
          </a:p>
        </p:txBody>
      </p:sp>
    </p:spTree>
    <p:extLst>
      <p:ext uri="{BB962C8B-B14F-4D97-AF65-F5344CB8AC3E}">
        <p14:creationId xmlns:p14="http://schemas.microsoft.com/office/powerpoint/2010/main" val="1606217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4711</TotalTime>
  <Words>1917</Words>
  <Application>Microsoft Office PowerPoint</Application>
  <PresentationFormat>Widescreen</PresentationFormat>
  <Paragraphs>217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2018 Medfield Senior Housing Topline Results</vt:lpstr>
      <vt:lpstr>PowerPoint Presentation</vt:lpstr>
      <vt:lpstr>PowerPoint Presentation</vt:lpstr>
      <vt:lpstr>PowerPoint Presentation</vt:lpstr>
      <vt:lpstr>19% of senior household are extremely/very likely to move into senior housing.  Extrapolating to the 2,204 senior households in town translates into 410 units.</vt:lpstr>
      <vt:lpstr>63% (256 units) of those extremely/very likely to move anticipate moving within the next two years.</vt:lpstr>
      <vt:lpstr>PowerPoint Presentation</vt:lpstr>
      <vt:lpstr>Either “as close to downtown as possible” or the “MSH site” are, by far, the preferred locations, presumably due to amenities there (or proposed being there).</vt:lpstr>
      <vt:lpstr>PowerPoint Presentation</vt:lpstr>
      <vt:lpstr>When asked how desirable certain features were for senior housing in Medfield, own washer/dryer, master bedroom with attached master bath, first floor master, private outdoor space and single story living were desired by at least 3 of 4 seniors. </vt:lpstr>
      <vt:lpstr>PowerPoint Presentation</vt:lpstr>
      <vt:lpstr>The vast majority of seniors are open to renting or buying.</vt:lpstr>
      <vt:lpstr>Slightly over half would prefer a maximum sales price under $450K, but there is interest in higher priced units.  Six out of ten want rental prices under $2,000 per month.</vt:lpstr>
      <vt:lpstr>PowerPoint Presentation</vt:lpstr>
      <vt:lpstr>PowerPoint Presentation</vt:lpstr>
      <vt:lpstr>Plans currently under consideration could make a significant contribution toward fulfilling the town’s overall need for senior housing.</vt:lpstr>
      <vt:lpstr>Miscellaneous, verbatim 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Medfield Senior Housing Research Results</dc:title>
  <dc:creator>Barbara O'Connor</dc:creator>
  <cp:lastModifiedBy>Barbara O'Connor</cp:lastModifiedBy>
  <cp:revision>62</cp:revision>
  <cp:lastPrinted>2019-02-11T21:22:59Z</cp:lastPrinted>
  <dcterms:created xsi:type="dcterms:W3CDTF">2019-01-07T14:30:53Z</dcterms:created>
  <dcterms:modified xsi:type="dcterms:W3CDTF">2019-02-12T19:32:52Z</dcterms:modified>
</cp:coreProperties>
</file>