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88" r:id="rId3"/>
    <p:sldId id="260" r:id="rId4"/>
    <p:sldId id="259" r:id="rId5"/>
    <p:sldId id="546" r:id="rId6"/>
    <p:sldId id="547" r:id="rId7"/>
    <p:sldId id="512" r:id="rId8"/>
    <p:sldId id="531" r:id="rId9"/>
    <p:sldId id="608" r:id="rId10"/>
    <p:sldId id="526" r:id="rId11"/>
    <p:sldId id="613" r:id="rId12"/>
    <p:sldId id="611" r:id="rId13"/>
    <p:sldId id="550" r:id="rId14"/>
    <p:sldId id="607" r:id="rId15"/>
    <p:sldId id="614" r:id="rId16"/>
    <p:sldId id="609" r:id="rId17"/>
    <p:sldId id="610" r:id="rId18"/>
    <p:sldId id="517" r:id="rId19"/>
    <p:sldId id="518" r:id="rId20"/>
    <p:sldId id="513" r:id="rId21"/>
    <p:sldId id="542" r:id="rId22"/>
    <p:sldId id="543" r:id="rId23"/>
    <p:sldId id="602" r:id="rId24"/>
    <p:sldId id="603" r:id="rId25"/>
    <p:sldId id="604" r:id="rId26"/>
    <p:sldId id="514" r:id="rId27"/>
    <p:sldId id="515" r:id="rId28"/>
    <p:sldId id="522" r:id="rId29"/>
    <p:sldId id="601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3509" autoAdjust="0"/>
  </p:normalViewPr>
  <p:slideViewPr>
    <p:cSldViewPr snapToGrid="0">
      <p:cViewPr varScale="1">
        <p:scale>
          <a:sx n="95" d="100"/>
          <a:sy n="95" d="100"/>
        </p:scale>
        <p:origin x="1200" y="96"/>
      </p:cViewPr>
      <p:guideLst/>
    </p:cSldViewPr>
  </p:slideViewPr>
  <p:outlineViewPr>
    <p:cViewPr>
      <p:scale>
        <a:sx n="33" d="100"/>
        <a:sy n="33" d="100"/>
      </p:scale>
      <p:origin x="0" y="-189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-39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942D0D9-4049-4F1F-87B9-FC283C6EC30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45054D-CC68-4488-8AF1-56AD59D35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5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75" y="904875"/>
            <a:ext cx="4348163" cy="2446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26:notes"/>
          <p:cNvSpPr txBox="1">
            <a:spLocks noGrp="1"/>
          </p:cNvSpPr>
          <p:nvPr>
            <p:ph type="body" idx="1"/>
          </p:nvPr>
        </p:nvSpPr>
        <p:spPr>
          <a:xfrm>
            <a:off x="971418" y="3487151"/>
            <a:ext cx="7771331" cy="285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29" tIns="48352" rIns="96729" bIns="48352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147" name="Google Shape;147;p26:notes"/>
          <p:cNvSpPr txBox="1">
            <a:spLocks noGrp="1"/>
          </p:cNvSpPr>
          <p:nvPr>
            <p:ph type="sldNum" idx="12"/>
          </p:nvPr>
        </p:nvSpPr>
        <p:spPr>
          <a:xfrm>
            <a:off x="5502446" y="6882470"/>
            <a:ext cx="4209471" cy="36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29" tIns="48352" rIns="96729" bIns="48352" anchor="b" anchorCtr="0">
            <a:noAutofit/>
          </a:bodyPr>
          <a:lstStyle/>
          <a:p>
            <a:pPr defTabSz="931774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31774">
                <a:buClr>
                  <a:srgbClr val="000000"/>
                </a:buClr>
                <a:defRPr/>
              </a:pPr>
              <a:t>1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413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207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1498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9535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4172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1048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7035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:notes"/>
          <p:cNvSpPr txBox="1">
            <a:spLocks noGrp="1"/>
          </p:cNvSpPr>
          <p:nvPr>
            <p:ph type="body" idx="1"/>
          </p:nvPr>
        </p:nvSpPr>
        <p:spPr>
          <a:xfrm>
            <a:off x="950299" y="3429985"/>
            <a:ext cx="7602389" cy="280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47434" rIns="94920" bIns="47434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61" name="Google Shape;1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13025" y="890588"/>
            <a:ext cx="4276725" cy="240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4732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:notes"/>
          <p:cNvSpPr txBox="1">
            <a:spLocks noGrp="1"/>
          </p:cNvSpPr>
          <p:nvPr>
            <p:ph type="body" idx="1"/>
          </p:nvPr>
        </p:nvSpPr>
        <p:spPr>
          <a:xfrm>
            <a:off x="950299" y="3429985"/>
            <a:ext cx="7602389" cy="280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47434" rIns="94920" bIns="47434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61" name="Google Shape;1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13025" y="890588"/>
            <a:ext cx="4276725" cy="240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4498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:notes"/>
          <p:cNvSpPr txBox="1">
            <a:spLocks noGrp="1"/>
          </p:cNvSpPr>
          <p:nvPr>
            <p:ph type="body" idx="1"/>
          </p:nvPr>
        </p:nvSpPr>
        <p:spPr>
          <a:xfrm>
            <a:off x="950299" y="3429985"/>
            <a:ext cx="7602389" cy="280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47434" rIns="94920" bIns="47434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61" name="Google Shape;1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13025" y="890588"/>
            <a:ext cx="4276725" cy="240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8342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210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054D-CC68-4488-8AF1-56AD59D356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37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998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2374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5271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0713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:notes"/>
          <p:cNvSpPr txBox="1">
            <a:spLocks noGrp="1"/>
          </p:cNvSpPr>
          <p:nvPr>
            <p:ph type="body" idx="1"/>
          </p:nvPr>
        </p:nvSpPr>
        <p:spPr>
          <a:xfrm>
            <a:off x="950299" y="3429985"/>
            <a:ext cx="7602389" cy="280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47434" rIns="94920" bIns="47434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61" name="Google Shape;1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13025" y="890588"/>
            <a:ext cx="4276725" cy="240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8295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:notes"/>
          <p:cNvSpPr txBox="1">
            <a:spLocks noGrp="1"/>
          </p:cNvSpPr>
          <p:nvPr>
            <p:ph type="body" idx="1"/>
          </p:nvPr>
        </p:nvSpPr>
        <p:spPr>
          <a:xfrm>
            <a:off x="950299" y="3429985"/>
            <a:ext cx="7602389" cy="280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47434" rIns="94920" bIns="47434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61" name="Google Shape;1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13025" y="890588"/>
            <a:ext cx="4276725" cy="240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2948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75" y="904875"/>
            <a:ext cx="4348163" cy="2446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26:notes"/>
          <p:cNvSpPr txBox="1">
            <a:spLocks noGrp="1"/>
          </p:cNvSpPr>
          <p:nvPr>
            <p:ph type="body" idx="1"/>
          </p:nvPr>
        </p:nvSpPr>
        <p:spPr>
          <a:xfrm>
            <a:off x="971418" y="3487151"/>
            <a:ext cx="7771331" cy="285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29" tIns="48352" rIns="96729" bIns="48352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147" name="Google Shape;147;p26:notes"/>
          <p:cNvSpPr txBox="1">
            <a:spLocks noGrp="1"/>
          </p:cNvSpPr>
          <p:nvPr>
            <p:ph type="sldNum" idx="12"/>
          </p:nvPr>
        </p:nvSpPr>
        <p:spPr>
          <a:xfrm>
            <a:off x="5502446" y="6882470"/>
            <a:ext cx="4209471" cy="36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29" tIns="48352" rIns="96729" bIns="48352" anchor="b" anchorCtr="0">
            <a:noAutofit/>
          </a:bodyPr>
          <a:lstStyle/>
          <a:p>
            <a:pPr defTabSz="931774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31774">
                <a:buClr>
                  <a:srgbClr val="000000"/>
                </a:buClr>
                <a:defRPr/>
              </a:pPr>
              <a:t>27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025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054D-CC68-4488-8AF1-56AD59D356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4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054D-CC68-4488-8AF1-56AD59D356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7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054D-CC68-4488-8AF1-56AD59D356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47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054D-CC68-4488-8AF1-56AD59D356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29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:notes"/>
          <p:cNvSpPr txBox="1">
            <a:spLocks noGrp="1"/>
          </p:cNvSpPr>
          <p:nvPr>
            <p:ph type="body" idx="1"/>
          </p:nvPr>
        </p:nvSpPr>
        <p:spPr>
          <a:xfrm>
            <a:off x="950299" y="3429985"/>
            <a:ext cx="7602389" cy="280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47434" rIns="94920" bIns="47434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61" name="Google Shape;1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13025" y="890588"/>
            <a:ext cx="4276725" cy="240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586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054D-CC68-4488-8AF1-56AD59D356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79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:notes"/>
          <p:cNvSpPr txBox="1">
            <a:spLocks noGrp="1"/>
          </p:cNvSpPr>
          <p:nvPr>
            <p:ph type="body" idx="1"/>
          </p:nvPr>
        </p:nvSpPr>
        <p:spPr>
          <a:xfrm>
            <a:off x="950299" y="3429985"/>
            <a:ext cx="7602389" cy="280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0" tIns="47434" rIns="94920" bIns="47434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61" name="Google Shape;1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13025" y="890588"/>
            <a:ext cx="4276725" cy="240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1966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9745054D-CC68-4488-8AF1-56AD59D356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868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6" name="Google Shape;16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Google Shape;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19" name="Google Shape;1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4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Slide #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1693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96" name="Google Shape;9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68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49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5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106" name="Google Shape;10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05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127" name="Google Shape;127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4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Google Shape;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19" name="Google Shape;1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3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2" name="Google Shape;22;p45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Hello my name is </a:t>
            </a:r>
          </a:p>
          <a:p>
            <a:pPr lvl="1"/>
            <a:r>
              <a:rPr lang="en-US" dirty="0"/>
              <a:t>Amanda</a:t>
            </a:r>
            <a:endParaRPr dirty="0"/>
          </a:p>
        </p:txBody>
      </p:sp>
      <p:sp>
        <p:nvSpPr>
          <p:cNvPr id="23" name="Google Shape;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25" name="Google Shape;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3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0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32" name="Google Shape;32;p5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0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4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MSH Branding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5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5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63" name="Google Shape;6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2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70" name="Google Shape;7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1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3" name="Google Shape;73;p5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" name="Google Shape;74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76" name="Google Shape;7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4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5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Slide #</a:t>
            </a:r>
            <a:endParaRPr/>
          </a:p>
        </p:txBody>
      </p:sp>
      <p:sp>
        <p:nvSpPr>
          <p:cNvPr id="82" name="Google Shape;8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9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3" descr="A group of people in a park&#10;&#10;Description automatically generated with medium confidence"/>
          <p:cNvPicPr preferRelativeResize="0"/>
          <p:nvPr/>
        </p:nvPicPr>
        <p:blipFill rotWithShape="1">
          <a:blip r:embed="rId12">
            <a:alphaModFix amt="15000"/>
          </a:blip>
          <a:srcRect t="10424" b="9265"/>
          <a:stretch/>
        </p:blipFill>
        <p:spPr>
          <a:xfrm>
            <a:off x="1" y="-41092"/>
            <a:ext cx="12191999" cy="63355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3"/>
          <p:cNvSpPr/>
          <p:nvPr/>
        </p:nvSpPr>
        <p:spPr>
          <a:xfrm>
            <a:off x="0" y="6146276"/>
            <a:ext cx="12192000" cy="711724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43" descr="A picture containing plate, drawing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8236" y="6257415"/>
            <a:ext cx="1581710" cy="5661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3"/>
          <p:cNvSpPr txBox="1"/>
          <p:nvPr/>
        </p:nvSpPr>
        <p:spPr>
          <a:xfrm>
            <a:off x="10199716" y="6355847"/>
            <a:ext cx="199228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April 3, 2023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912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495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8" r:id="rId4"/>
    <p:sldLayoutId id="214748369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A group of people in a park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13903" b="9124"/>
          <a:stretch/>
        </p:blipFill>
        <p:spPr>
          <a:xfrm>
            <a:off x="0" y="0"/>
            <a:ext cx="12192000" cy="603697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5078027" y="221265"/>
            <a:ext cx="6890453" cy="1046400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Medfield State Hospital Redevelopment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Presentation to the Town of Medfield Planning Board 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April 3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, 2023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1</a:t>
            </a:fld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ED042D-0B8A-E18A-7876-050B2563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Existing Drainage Conditions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B8261B-B3D1-559C-918B-4D6C69117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890335"/>
            <a:ext cx="10977979" cy="507733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Country-Drainage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Combined Storm-Sanitary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Settled/Collapsed Structures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Disconnected Downspouts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10BD8E24-90A7-70FD-4920-25967C3A7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65" y="1013082"/>
            <a:ext cx="3393412" cy="1908794"/>
          </a:xfrm>
          <a:prstGeom prst="rect">
            <a:avLst/>
          </a:prstGeom>
        </p:spPr>
      </p:pic>
      <p:pic>
        <p:nvPicPr>
          <p:cNvPr id="4" name="Picture 3" descr="A brick building with windows&#10;&#10;Description automatically generated with low confidence">
            <a:extLst>
              <a:ext uri="{FF2B5EF4-FFF2-40B4-BE49-F238E27FC236}">
                <a16:creationId xmlns:a16="http://schemas.microsoft.com/office/drawing/2014/main" id="{3C941B5D-1EF6-4AA6-2480-CE6954905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24462"/>
            <a:ext cx="3300248" cy="4395669"/>
          </a:xfrm>
          <a:prstGeom prst="rect">
            <a:avLst/>
          </a:prstGeom>
        </p:spPr>
      </p:pic>
      <p:pic>
        <p:nvPicPr>
          <p:cNvPr id="12" name="Picture 11" descr="A picture containing outdoor, tree, sky, ground&#10;&#10;Description automatically generated">
            <a:extLst>
              <a:ext uri="{FF2B5EF4-FFF2-40B4-BE49-F238E27FC236}">
                <a16:creationId xmlns:a16="http://schemas.microsoft.com/office/drawing/2014/main" id="{F7C79D05-AA13-7D2C-47FD-995D6D77AC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9461" b="22502"/>
          <a:stretch/>
        </p:blipFill>
        <p:spPr>
          <a:xfrm>
            <a:off x="92957" y="3160298"/>
            <a:ext cx="5796716" cy="2919665"/>
          </a:xfrm>
          <a:prstGeom prst="rect">
            <a:avLst/>
          </a:prstGeom>
        </p:spPr>
      </p:pic>
      <p:pic>
        <p:nvPicPr>
          <p:cNvPr id="8" name="Picture 7" descr="A picture containing grass, outdoor, ground, building&#10;&#10;Description automatically generated">
            <a:extLst>
              <a:ext uri="{FF2B5EF4-FFF2-40B4-BE49-F238E27FC236}">
                <a16:creationId xmlns:a16="http://schemas.microsoft.com/office/drawing/2014/main" id="{7FD19F16-028E-C227-C2DE-313907085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74" y="3705091"/>
            <a:ext cx="3173015" cy="23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53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ED042D-0B8A-E18A-7876-050B2563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Stormwater Regulatory Targets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B8261B-B3D1-559C-918B-4D6C69117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816762"/>
            <a:ext cx="10977979" cy="507733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Massachusetts Stormwater Handbook</a:t>
            </a:r>
          </a:p>
          <a:p>
            <a:pPr marL="914400" lvl="3" indent="-406400">
              <a:spcBef>
                <a:spcPts val="1000"/>
              </a:spcBef>
              <a:buSzPts val="2800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Mitigating Peak Rates of Runoff </a:t>
            </a:r>
          </a:p>
          <a:p>
            <a:pPr marL="914400" lvl="3" indent="-406400">
              <a:spcBef>
                <a:spcPts val="1000"/>
              </a:spcBef>
              <a:buSzPts val="2800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Stormwater BMPs for Water Quality</a:t>
            </a:r>
          </a:p>
          <a:p>
            <a:pPr marL="914400" lvl="3" indent="-406400">
              <a:spcBef>
                <a:spcPts val="1000"/>
              </a:spcBef>
              <a:buSzPts val="2800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Promoting Recharge</a:t>
            </a:r>
            <a:endParaRPr lang="en-US" sz="2000" dirty="0">
              <a:highlight>
                <a:srgbClr val="FFFF00"/>
              </a:highlight>
              <a:latin typeface="+mj-lt"/>
              <a:cs typeface="Arial" panose="020B0604020202020204" pitchFamily="34" charset="0"/>
            </a:endParaRPr>
          </a:p>
          <a:p>
            <a:pPr marL="914400" lvl="3" indent="-406400">
              <a:spcBef>
                <a:spcPts val="1000"/>
              </a:spcBef>
              <a:buSzPts val="2800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Erosion and Sedimentation Control (SWPPP and NPDES CGP)</a:t>
            </a:r>
          </a:p>
          <a:p>
            <a:pPr marL="914400" lvl="3" indent="-406400">
              <a:spcBef>
                <a:spcPts val="1000"/>
              </a:spcBef>
              <a:buSzPts val="2800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Operations and Maintenance</a:t>
            </a:r>
          </a:p>
          <a:p>
            <a:pPr marL="914400" lvl="3" indent="-406400">
              <a:spcBef>
                <a:spcPts val="1000"/>
              </a:spcBef>
              <a:buSzPts val="2800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Illicit Discharges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MS4: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TSS and Phosphorus Removal Targets</a:t>
            </a:r>
            <a:endParaRPr lang="en-US" sz="2000" dirty="0">
              <a:solidFill>
                <a:srgbClr val="FF0000"/>
              </a:solidFill>
              <a:highlight>
                <a:srgbClr val="FFFF00"/>
              </a:highlight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Additional MSH District Requirements</a:t>
            </a:r>
          </a:p>
          <a:p>
            <a:pPr marL="914400" lvl="3" indent="-406400">
              <a:spcBef>
                <a:spcPts val="1000"/>
              </a:spcBef>
              <a:buSzPts val="2800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Parking areas shall be designed such that 75% or more of the first 1/2 inch of stormwater runoff from impervious surfaces is treated for water quality by a combination of LID techniques (rain gardens, swales, infiltration facilities, etc.)</a:t>
            </a:r>
          </a:p>
        </p:txBody>
      </p:sp>
    </p:spTree>
    <p:extLst>
      <p:ext uri="{BB962C8B-B14F-4D97-AF65-F5344CB8AC3E}">
        <p14:creationId xmlns:p14="http://schemas.microsoft.com/office/powerpoint/2010/main" val="427237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B2827AB-A81D-3C77-7737-BA3FFD9C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00336" cy="1325563"/>
          </a:xfrm>
        </p:spPr>
        <p:txBody>
          <a:bodyPr/>
          <a:lstStyle/>
          <a:p>
            <a:pPr algn="l"/>
            <a:r>
              <a:rPr lang="en-US" dirty="0"/>
              <a:t>Stormwater Design Approach</a:t>
            </a:r>
          </a:p>
        </p:txBody>
      </p:sp>
      <p:pic>
        <p:nvPicPr>
          <p:cNvPr id="6" name="Picture 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57D4A86A-3D28-D7C8-B92E-4642BBE0F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55" y="0"/>
            <a:ext cx="8591145" cy="61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B2827AB-A81D-3C77-7737-BA3FFD9C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00336" cy="1325563"/>
          </a:xfrm>
        </p:spPr>
        <p:txBody>
          <a:bodyPr/>
          <a:lstStyle/>
          <a:p>
            <a:pPr algn="l"/>
            <a:r>
              <a:rPr lang="en-US" dirty="0"/>
              <a:t>Stormwater Design 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4A86A-3D28-D7C8-B92E-4642BBE0F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855" y="0"/>
            <a:ext cx="8591144" cy="61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40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B2827AB-A81D-3C77-7737-BA3FFD9C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00336" cy="1325563"/>
          </a:xfrm>
        </p:spPr>
        <p:txBody>
          <a:bodyPr/>
          <a:lstStyle/>
          <a:p>
            <a:pPr algn="l"/>
            <a:r>
              <a:rPr lang="en-US" dirty="0"/>
              <a:t>Stormwater Design 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4A86A-3D28-D7C8-B92E-4642BBE0F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855" y="0"/>
            <a:ext cx="8591144" cy="61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3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B2827AB-A81D-3C77-7737-BA3FFD9C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00336" cy="1325563"/>
          </a:xfrm>
        </p:spPr>
        <p:txBody>
          <a:bodyPr/>
          <a:lstStyle/>
          <a:p>
            <a:pPr algn="l"/>
            <a:r>
              <a:rPr lang="en-US" dirty="0"/>
              <a:t>Stormwater Design 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4A86A-3D28-D7C8-B92E-4642BBE0F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855" y="0"/>
            <a:ext cx="8591144" cy="61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14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B2827AB-A81D-3C77-7737-BA3FFD9C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00336" cy="1325563"/>
          </a:xfrm>
        </p:spPr>
        <p:txBody>
          <a:bodyPr/>
          <a:lstStyle/>
          <a:p>
            <a:pPr algn="l"/>
            <a:r>
              <a:rPr lang="en-US" dirty="0"/>
              <a:t>Stormwater Design 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4A86A-3D28-D7C8-B92E-4642BBE0F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855" y="0"/>
            <a:ext cx="8591144" cy="61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64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620330" y="2659599"/>
            <a:ext cx="109513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Planning Board Q&amp;A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17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1213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620330" y="2659599"/>
            <a:ext cx="109513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Public Comment Opportunity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18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059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310165" y="2659599"/>
            <a:ext cx="115716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Offsite Traffic Mitigation 			| 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VHB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19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00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ADF1-3C1E-42E6-9CA0-10851E9F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942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latin typeface="+mj-lt"/>
                <a:cs typeface="Arial" panose="020B0604020202020204" pitchFamily="34" charset="0"/>
              </a:rPr>
              <a:t>Order of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32012-2D39-4A40-B446-BC77612FA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90335"/>
            <a:ext cx="10515600" cy="507733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Process Overview 					</a:t>
            </a:r>
            <a:r>
              <a:rPr lang="en-US" sz="2400" b="1" dirty="0">
                <a:solidFill>
                  <a:srgbClr val="5E3426"/>
                </a:solidFill>
                <a:latin typeface="Garamond"/>
              </a:rPr>
              <a:t>|</a:t>
            </a:r>
            <a:r>
              <a:rPr lang="en-US" sz="2400" b="1" i="1" dirty="0">
                <a:solidFill>
                  <a:srgbClr val="5E3426"/>
                </a:solidFill>
                <a:latin typeface="Garamond"/>
              </a:rPr>
              <a:t> Matt Lawlor, R+C</a:t>
            </a:r>
          </a:p>
          <a:p>
            <a:pPr lvl="1"/>
            <a:endParaRPr lang="en-US" sz="2000" dirty="0">
              <a:solidFill>
                <a:schemeClr val="tx1"/>
              </a:solidFill>
              <a:latin typeface="Garamond"/>
            </a:endParaRPr>
          </a:p>
          <a:p>
            <a:r>
              <a:rPr lang="en-US" sz="2400" dirty="0">
                <a:solidFill>
                  <a:schemeClr val="tx1"/>
                </a:solidFill>
                <a:latin typeface="Garamond"/>
              </a:rPr>
              <a:t>Outstanding Discussions 				</a:t>
            </a:r>
            <a:r>
              <a:rPr lang="en-US" sz="2400" b="1" dirty="0">
                <a:solidFill>
                  <a:srgbClr val="5E3426"/>
                </a:solidFill>
                <a:latin typeface="Garamond"/>
              </a:rPr>
              <a:t>|</a:t>
            </a:r>
            <a:r>
              <a:rPr lang="en-US" sz="2400" b="1" i="1" dirty="0">
                <a:solidFill>
                  <a:srgbClr val="5E3426"/>
                </a:solidFill>
                <a:latin typeface="Garamond"/>
              </a:rPr>
              <a:t> Abby Goldenfarb, Trinity </a:t>
            </a:r>
            <a:endParaRPr lang="en-US" sz="2400" dirty="0">
              <a:solidFill>
                <a:schemeClr val="tx1"/>
              </a:solidFill>
              <a:latin typeface="Garamond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Garamond"/>
              </a:rPr>
              <a:t>Status of Paint Shop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Garamond"/>
              </a:rPr>
              <a:t>Noise Abatement on WTP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Garamond"/>
              </a:rPr>
              <a:t>Further review of Roadways/Parking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Garamond"/>
                <a:cs typeface="Arial" panose="020B0604020202020204" pitchFamily="34" charset="0"/>
              </a:rPr>
              <a:t>Parcel Boundary Plan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50800" indent="0">
              <a:buNone/>
            </a:pP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Stormwater Requirements &amp; Design Approach	</a:t>
            </a:r>
            <a:r>
              <a:rPr lang="en-US" sz="2400" b="1" dirty="0">
                <a:solidFill>
                  <a:srgbClr val="5E3426"/>
                </a:solidFill>
                <a:latin typeface="Garamond"/>
              </a:rPr>
              <a:t>| </a:t>
            </a:r>
            <a:r>
              <a:rPr lang="en-US" sz="2400" b="1" i="1" dirty="0">
                <a:solidFill>
                  <a:srgbClr val="5E3426"/>
                </a:solidFill>
                <a:latin typeface="Garamond"/>
              </a:rPr>
              <a:t>Jeff Koetteritz, VHB</a:t>
            </a:r>
            <a:endParaRPr lang="en-US" sz="2400" b="1" i="1" dirty="0">
              <a:solidFill>
                <a:srgbClr val="5E3426"/>
              </a:solidFill>
              <a:latin typeface="+mj-lt"/>
              <a:cs typeface="Arial" panose="020B0604020202020204" pitchFamily="34" charset="0"/>
            </a:endParaRPr>
          </a:p>
          <a:p>
            <a:endParaRPr lang="en-US" sz="2400" b="1" i="1" dirty="0">
              <a:solidFill>
                <a:srgbClr val="5E3426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Offsite Traffic Mitigation Improvements 		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E3426"/>
                </a:solidFill>
                <a:effectLst/>
                <a:uLnTx/>
                <a:uFillTx/>
                <a:latin typeface="Garamond"/>
                <a:cs typeface="Calibri"/>
                <a:sym typeface="Calibri"/>
              </a:rPr>
              <a:t>|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5E3426"/>
                </a:solidFill>
                <a:effectLst/>
                <a:uLnTx/>
                <a:uFillTx/>
                <a:latin typeface="Garamond"/>
                <a:cs typeface="Calibri"/>
                <a:sym typeface="Calibri"/>
              </a:rPr>
              <a:t>Matt Kealey, VHB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/>
              <a:cs typeface="Arial" panose="020B0604020202020204" pitchFamily="34" charset="0"/>
              <a:sym typeface="Calibri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Garamond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EF23B-0648-5454-98DA-75F9FE9F37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83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ED042D-0B8A-E18A-7876-050B2563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Off-site Improvements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1D0FDDF-CF63-5919-E688-FDBCC6DCB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27906"/>
            <a:ext cx="6858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93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ED042D-0B8A-E18A-7876-050B2563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Harding Street at West and North Streets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E82731A-F8B0-E779-52A1-A12CEEA40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8456" r="5354" b="20906"/>
          <a:stretch/>
        </p:blipFill>
        <p:spPr>
          <a:xfrm>
            <a:off x="838200" y="1027906"/>
            <a:ext cx="7936637" cy="4844339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1A36349-89DC-C376-0C9C-D8EF0D047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59" y="3561806"/>
            <a:ext cx="3150599" cy="2310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723586-F3C1-2F58-8750-21DC248FE09A}"/>
              </a:ext>
            </a:extLst>
          </p:cNvPr>
          <p:cNvSpPr/>
          <p:nvPr/>
        </p:nvSpPr>
        <p:spPr>
          <a:xfrm>
            <a:off x="11068594" y="5251269"/>
            <a:ext cx="827315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03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682178E-F13F-22EA-1046-08144D720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6732" r="5253" b="21939"/>
          <a:stretch/>
        </p:blipFill>
        <p:spPr>
          <a:xfrm>
            <a:off x="838200" y="1027906"/>
            <a:ext cx="7930235" cy="48443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ED042D-0B8A-E18A-7876-050B2563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Harding Street at West and North Streets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AD560-41F9-507F-56E9-0BCA335A2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0159" y="1058090"/>
            <a:ext cx="3150599" cy="13255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0800" indent="0" algn="ctr">
              <a:buNone/>
            </a:pPr>
            <a:r>
              <a:rPr lang="en-US" sz="20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DRAFT: PENDING REVIEW &amp; APPROVAL OF THE MEDFIELD SELECT BOARD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2059231-2D20-2157-9191-EBCF339C1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59" y="3561806"/>
            <a:ext cx="3150599" cy="23104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263F9E-5C65-C51C-8A6D-E661D17AD26E}"/>
              </a:ext>
            </a:extLst>
          </p:cNvPr>
          <p:cNvSpPr/>
          <p:nvPr/>
        </p:nvSpPr>
        <p:spPr>
          <a:xfrm>
            <a:off x="11068594" y="5251269"/>
            <a:ext cx="827315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0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ED042D-0B8A-E18A-7876-050B2563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Harding Street at Hospital Road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2178E-F13F-22EA-1046-08144D720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t="7450" r="5507" b="22153"/>
          <a:stretch/>
        </p:blipFill>
        <p:spPr>
          <a:xfrm>
            <a:off x="838200" y="1015194"/>
            <a:ext cx="7938749" cy="4857051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80A8D85-79FB-F265-5A13-771688978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59" y="3561806"/>
            <a:ext cx="3150599" cy="23104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D17536-637F-6BFF-CB50-F74664D579A4}"/>
              </a:ext>
            </a:extLst>
          </p:cNvPr>
          <p:cNvSpPr/>
          <p:nvPr/>
        </p:nvSpPr>
        <p:spPr>
          <a:xfrm>
            <a:off x="9834154" y="4263717"/>
            <a:ext cx="827315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36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ED042D-0B8A-E18A-7876-050B2563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Harding Street at Hospital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59C6C-750C-0DE3-D703-2EEB427C2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3062" y="6286363"/>
            <a:ext cx="4813664" cy="5050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en-US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PENDING SELECT BOARD APPROVAL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95F2A-DE4F-1AAA-7DF5-3FB5F6816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t="6340" r="5746" b="23145"/>
          <a:stretch/>
        </p:blipFill>
        <p:spPr>
          <a:xfrm>
            <a:off x="838200" y="1022792"/>
            <a:ext cx="7931109" cy="4849453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B86F245-A564-CB9E-ECA6-CD26ADA86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59" y="3561806"/>
            <a:ext cx="3150599" cy="2310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ECE000-F440-7F98-291C-89274C49E91E}"/>
              </a:ext>
            </a:extLst>
          </p:cNvPr>
          <p:cNvSpPr/>
          <p:nvPr/>
        </p:nvSpPr>
        <p:spPr>
          <a:xfrm>
            <a:off x="9834154" y="4263717"/>
            <a:ext cx="827315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F76BC7-ED47-D66E-7064-A5118B10B1F9}"/>
              </a:ext>
            </a:extLst>
          </p:cNvPr>
          <p:cNvSpPr txBox="1">
            <a:spLocks/>
          </p:cNvSpPr>
          <p:nvPr/>
        </p:nvSpPr>
        <p:spPr>
          <a:xfrm>
            <a:off x="8900159" y="1058090"/>
            <a:ext cx="3150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ctr">
              <a:buFont typeface="Arial"/>
              <a:buNone/>
            </a:pPr>
            <a:r>
              <a:rPr lang="en-US" sz="2000" b="1" i="1" ker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DRAFT: PENDING REVIEW &amp; APPROVAL OF THE MEDFIELD SELECT BOARD</a:t>
            </a:r>
            <a:endParaRPr lang="en-US" sz="2000" b="1" i="1" kern="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800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620330" y="2659599"/>
            <a:ext cx="109513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Planning Board Q&amp;A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25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84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620330" y="2659599"/>
            <a:ext cx="109513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Public Comment Opportunity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26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818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A group of people in a park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13903" b="9124"/>
          <a:stretch/>
        </p:blipFill>
        <p:spPr>
          <a:xfrm>
            <a:off x="-1" y="0"/>
            <a:ext cx="126151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27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2" name="Google Shape;163;p27">
            <a:extLst>
              <a:ext uri="{FF2B5EF4-FFF2-40B4-BE49-F238E27FC236}">
                <a16:creationId xmlns:a16="http://schemas.microsoft.com/office/drawing/2014/main" id="{FB25C4C0-7625-7CFD-E5F5-EB1AF76C8064}"/>
              </a:ext>
            </a:extLst>
          </p:cNvPr>
          <p:cNvSpPr txBox="1"/>
          <p:nvPr/>
        </p:nvSpPr>
        <p:spPr>
          <a:xfrm>
            <a:off x="620330" y="2659599"/>
            <a:ext cx="109513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THANK  YOU!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402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B0CAAAA-5DD1-E7E2-6B3A-B2E4E332C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17634" r="11556" b="58452"/>
          <a:stretch/>
        </p:blipFill>
        <p:spPr>
          <a:xfrm>
            <a:off x="277268" y="274322"/>
            <a:ext cx="7616067" cy="164002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C354B74-026E-F1F2-8DAD-27E4CAD88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t="66219" r="11556" b="11502"/>
          <a:stretch/>
        </p:blipFill>
        <p:spPr>
          <a:xfrm>
            <a:off x="277268" y="2325821"/>
            <a:ext cx="7250307" cy="1527933"/>
          </a:xfrm>
          <a:prstGeom prst="rect">
            <a:avLst/>
          </a:prstGeom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E22C6FE5-FC6C-2AFA-1217-E15111A645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16775" r="19237" b="59312"/>
          <a:stretch/>
        </p:blipFill>
        <p:spPr>
          <a:xfrm>
            <a:off x="277268" y="4265232"/>
            <a:ext cx="7150018" cy="1640021"/>
          </a:xfrm>
          <a:prstGeom prst="rect">
            <a:avLst/>
          </a:prstGeom>
        </p:spPr>
      </p:pic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8F1C6CC6-5964-8C0B-8750-50685DF80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6" t="66620" r="12899" b="10757"/>
          <a:stretch/>
        </p:blipFill>
        <p:spPr>
          <a:xfrm>
            <a:off x="8990617" y="4309475"/>
            <a:ext cx="2346959" cy="1551533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880A166B-2914-2D45-A531-0492BE3E4F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66620" r="39659" b="10757"/>
          <a:stretch/>
        </p:blipFill>
        <p:spPr>
          <a:xfrm>
            <a:off x="8793972" y="2314020"/>
            <a:ext cx="2707803" cy="1551533"/>
          </a:xfrm>
          <a:prstGeom prst="rect">
            <a:avLst/>
          </a:prstGeom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947D7AD3-C8CA-5C9E-FFDF-0B4776590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62838" r="64475" b="11437"/>
          <a:stretch/>
        </p:blipFill>
        <p:spPr>
          <a:xfrm>
            <a:off x="8793972" y="274322"/>
            <a:ext cx="2624137" cy="15544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9D4088-54C0-D64E-1176-D8D6250BA4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0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8CE7-2ED8-499C-B34D-4687D839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61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>
                <a:latin typeface="+mj-lt"/>
                <a:cs typeface="Arial" panose="020B0604020202020204" pitchFamily="34" charset="0"/>
              </a:rPr>
              <a:t>Where We’ve Been… </a:t>
            </a:r>
            <a:br>
              <a:rPr lang="en-US" sz="4400" dirty="0">
                <a:latin typeface="+mj-lt"/>
                <a:cs typeface="Arial" panose="020B0604020202020204" pitchFamily="34" charset="0"/>
              </a:rPr>
            </a:br>
            <a:r>
              <a:rPr lang="en-US" sz="4400" dirty="0">
                <a:latin typeface="+mj-lt"/>
                <a:cs typeface="Arial" panose="020B0604020202020204" pitchFamily="34" charset="0"/>
              </a:rPr>
              <a:t>Topics Previously Discussed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D82B9-5568-46C0-84D2-006553C8E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79" y="1358124"/>
            <a:ext cx="5719354" cy="473159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Public Hearing Session #1 (February 6, 2023)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Overview of the Project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Inclusionary Zoning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Parking/Access/Circulation 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Parking Waiver Requests </a:t>
            </a:r>
          </a:p>
          <a:p>
            <a:pPr marL="533400" lvl="1" indent="0">
              <a:buNone/>
            </a:pP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Public Hearing Session #2 (March 6, 2023)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Parking/Access/Circulation Follow-up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Building Descriptions and Floor Plans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Historic Resources</a:t>
            </a:r>
          </a:p>
          <a:p>
            <a:pPr marL="533400" lvl="1" indent="0">
              <a:buNone/>
            </a:pPr>
            <a:endParaRPr 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91998-33BD-C61B-EFA5-BE503F316BA3}"/>
              </a:ext>
            </a:extLst>
          </p:cNvPr>
          <p:cNvSpPr txBox="1"/>
          <p:nvPr/>
        </p:nvSpPr>
        <p:spPr>
          <a:xfrm>
            <a:off x="6435633" y="2321004"/>
            <a:ext cx="6096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indent="0">
              <a:buNone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Public Hearing Session #3 (March 20, 2023)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Overall Site Design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Landscaping and preliminary lighting</a:t>
            </a:r>
            <a:endParaRPr lang="en-US" dirty="0">
              <a:highlight>
                <a:srgbClr val="FFFF00"/>
              </a:highlight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Roadway/Circulation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Infrastructure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Water &amp; Wastewater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Energy Conservation Studies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0DEE50-02D1-75C5-7264-C64063B482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8CE7-2ED8-499C-B34D-4687D839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61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>
                <a:latin typeface="+mj-lt"/>
                <a:cs typeface="Arial" panose="020B0604020202020204" pitchFamily="34" charset="0"/>
              </a:rPr>
              <a:t>What’s to Come… </a:t>
            </a:r>
            <a:br>
              <a:rPr lang="en-US" sz="4400" dirty="0">
                <a:latin typeface="+mj-lt"/>
                <a:cs typeface="Arial" panose="020B0604020202020204" pitchFamily="34" charset="0"/>
              </a:rPr>
            </a:br>
            <a:r>
              <a:rPr lang="en-US" sz="4400" dirty="0">
                <a:latin typeface="+mj-lt"/>
                <a:cs typeface="Arial" panose="020B0604020202020204" pitchFamily="34" charset="0"/>
              </a:rPr>
              <a:t>Tonight’s Topics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D82B9-5568-46C0-84D2-006553C8E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142" y="1068149"/>
            <a:ext cx="10989658" cy="503324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Public Hearing Session #4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Outstanding Discussions from prior hearing sessions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Stormwater Requirements &amp; Design Approach</a:t>
            </a:r>
          </a:p>
          <a:p>
            <a:pPr lvl="1"/>
            <a:r>
              <a:rPr lang="en-US" sz="2000" dirty="0">
                <a:latin typeface="+mj-lt"/>
                <a:cs typeface="Arial" panose="020B0604020202020204" pitchFamily="34" charset="0"/>
              </a:rPr>
              <a:t>Offsite Traffic Mitigation Improvements</a:t>
            </a:r>
          </a:p>
          <a:p>
            <a:pPr marL="533400" lvl="1" indent="0">
              <a:buNone/>
            </a:pP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Further Board Q&amp;A and Public Comment</a:t>
            </a:r>
          </a:p>
          <a:p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Close Public Comment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A60E1-78D4-0520-3F3D-09603DA094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1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8CE7-2ED8-499C-B34D-4687D839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61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>
                <a:latin typeface="+mj-lt"/>
                <a:cs typeface="Arial" panose="020B0604020202020204" pitchFamily="34" charset="0"/>
              </a:rPr>
              <a:t>What We’re Looking Forward to… Remaining Topics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D82B9-5568-46C0-84D2-006553C8E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581" y="1358123"/>
            <a:ext cx="11134219" cy="473159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Close of hearing and deliberation with vote expected on April 10, 2023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Post-Approval Conditional Items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Final Stormwater Management plan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Photometric/Lighting Plan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Final arborist analysis and Planting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9E2F6-DA42-216C-64EC-F8F3CCCCD6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5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620330" y="2659599"/>
            <a:ext cx="109513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Outstanding Discussions		   | 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Trinity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6</a:t>
            </a:fld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21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17CFBD-94CF-84AE-4E2F-6E043DB2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Outstanding Discussions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3A0928-47A5-0403-DD32-2E1C62E919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cs typeface="Calibri"/>
              <a:sym typeface="Calibri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6DC00F-1E8F-0D93-4C81-28477841D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90335"/>
            <a:ext cx="10515600" cy="50773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				</a:t>
            </a:r>
          </a:p>
          <a:p>
            <a:r>
              <a:rPr lang="en-US" sz="2400" dirty="0">
                <a:solidFill>
                  <a:schemeClr val="tx1"/>
                </a:solidFill>
                <a:latin typeface="Garamond"/>
              </a:rPr>
              <a:t>Status of Paint Shop</a:t>
            </a:r>
          </a:p>
          <a:p>
            <a:endParaRPr lang="en-US" sz="2400" dirty="0">
              <a:solidFill>
                <a:schemeClr val="tx1"/>
              </a:solidFill>
              <a:latin typeface="Garamond"/>
            </a:endParaRPr>
          </a:p>
          <a:p>
            <a:r>
              <a:rPr lang="en-US" sz="2400" dirty="0">
                <a:solidFill>
                  <a:schemeClr val="tx1"/>
                </a:solidFill>
                <a:latin typeface="Garamond"/>
              </a:rPr>
              <a:t>Noise Abatement on WTP</a:t>
            </a:r>
          </a:p>
          <a:p>
            <a:endParaRPr lang="en-US" sz="2400" dirty="0">
              <a:solidFill>
                <a:schemeClr val="tx1"/>
              </a:solidFill>
              <a:latin typeface="Garamond"/>
            </a:endParaRPr>
          </a:p>
          <a:p>
            <a:r>
              <a:rPr lang="en-US" sz="2400" dirty="0">
                <a:solidFill>
                  <a:schemeClr val="tx1"/>
                </a:solidFill>
                <a:latin typeface="Garamond"/>
              </a:rPr>
              <a:t>Further review of Roadways/Parking</a:t>
            </a:r>
          </a:p>
          <a:p>
            <a:pPr marL="50800" indent="0">
              <a:buNone/>
            </a:pPr>
            <a:endParaRPr lang="en-US" sz="2400" dirty="0">
              <a:solidFill>
                <a:schemeClr val="tx1"/>
              </a:solidFill>
              <a:latin typeface="Garamon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8B37B-5160-E6F1-46A9-B83D8DDF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601" y="2435325"/>
            <a:ext cx="5353797" cy="346758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427355-F075-E6BC-14A6-21677ECABCD2}"/>
              </a:ext>
            </a:extLst>
          </p:cNvPr>
          <p:cNvSpPr/>
          <p:nvPr/>
        </p:nvSpPr>
        <p:spPr>
          <a:xfrm>
            <a:off x="7966249" y="3028950"/>
            <a:ext cx="812800" cy="800100"/>
          </a:xfrm>
          <a:prstGeom prst="ellipse">
            <a:avLst/>
          </a:prstGeom>
          <a:solidFill>
            <a:srgbClr val="FFE699">
              <a:alpha val="30196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58960F1F-ABDC-8FEF-2905-F8359BB5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01" y="1000049"/>
            <a:ext cx="98957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80087-74DF-4FDA-89A4-82F336369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086" y="1000048"/>
            <a:ext cx="1767125" cy="13255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792BB0-E6C2-389B-E8CB-FBA90BD10348}"/>
              </a:ext>
            </a:extLst>
          </p:cNvPr>
          <p:cNvCxnSpPr>
            <a:cxnSpLocks/>
            <a:stCxn id="1026" idx="2"/>
            <a:endCxn id="8" idx="1"/>
          </p:cNvCxnSpPr>
          <p:nvPr/>
        </p:nvCxnSpPr>
        <p:spPr>
          <a:xfrm>
            <a:off x="6898386" y="2325612"/>
            <a:ext cx="1186895" cy="82051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B31778-0BED-3E8F-694D-D9F524DA14F4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8372649" y="2325611"/>
            <a:ext cx="0" cy="70333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7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CD0F2-DCD2-69A5-4371-BD954FF5A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ED042D-0B8A-E18A-7876-050B2563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46714" cy="1325563"/>
          </a:xfrm>
        </p:spPr>
        <p:txBody>
          <a:bodyPr/>
          <a:lstStyle/>
          <a:p>
            <a:pPr algn="l"/>
            <a:r>
              <a:rPr lang="en-US" dirty="0"/>
              <a:t>Preliminary Boundary Plan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DA3A710-9879-C900-D693-C61FF0FC6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2442" r="4841" b="12887"/>
          <a:stretch/>
        </p:blipFill>
        <p:spPr>
          <a:xfrm>
            <a:off x="4326903" y="160256"/>
            <a:ext cx="4388060" cy="5984705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B85E0C-AAC8-0A3C-6BFC-EEBBC5244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" t="86802" r="72137" b="6701"/>
          <a:stretch/>
        </p:blipFill>
        <p:spPr>
          <a:xfrm>
            <a:off x="8590253" y="4807670"/>
            <a:ext cx="3601747" cy="13372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EB9598-EDC7-DCF1-C7D2-894F19E42FE9}"/>
              </a:ext>
            </a:extLst>
          </p:cNvPr>
          <p:cNvSpPr txBox="1">
            <a:spLocks/>
          </p:cNvSpPr>
          <p:nvPr/>
        </p:nvSpPr>
        <p:spPr>
          <a:xfrm>
            <a:off x="8900159" y="1058090"/>
            <a:ext cx="3150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aramond" panose="02020404030301010803" pitchFamily="18" charset="0"/>
                <a:ea typeface="Garamond" panose="02020404030301010803" pitchFamily="18" charset="0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en-US" sz="2000" b="1" i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DRAFT: PENDING REVIEW &amp; APPROVAL OF THE MEDFIELD SELECT BOARD</a:t>
            </a:r>
          </a:p>
        </p:txBody>
      </p:sp>
    </p:spTree>
    <p:extLst>
      <p:ext uri="{BB962C8B-B14F-4D97-AF65-F5344CB8AC3E}">
        <p14:creationId xmlns:p14="http://schemas.microsoft.com/office/powerpoint/2010/main" val="158147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620330" y="2659599"/>
            <a:ext cx="109513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Stormwater Design Approach     	| 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VHB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9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27397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4216</TotalTime>
  <Words>538</Words>
  <Application>Microsoft Office PowerPoint</Application>
  <PresentationFormat>Widescreen</PresentationFormat>
  <Paragraphs>144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Garamond</vt:lpstr>
      <vt:lpstr>1_Office Theme</vt:lpstr>
      <vt:lpstr>Custom Design</vt:lpstr>
      <vt:lpstr>PowerPoint Presentation</vt:lpstr>
      <vt:lpstr>Order of Discussion</vt:lpstr>
      <vt:lpstr>Where We’ve Been…  Topics Previously Discussed</vt:lpstr>
      <vt:lpstr>What’s to Come…  Tonight’s Topics for Discussion</vt:lpstr>
      <vt:lpstr>What We’re Looking Forward to… Remaining Topics for Discussion</vt:lpstr>
      <vt:lpstr>PowerPoint Presentation</vt:lpstr>
      <vt:lpstr>Outstanding Discussions </vt:lpstr>
      <vt:lpstr>Preliminary Boundary Plan</vt:lpstr>
      <vt:lpstr>PowerPoint Presentation</vt:lpstr>
      <vt:lpstr>Existing Drainage Conditions</vt:lpstr>
      <vt:lpstr>Stormwater Regulatory Targets</vt:lpstr>
      <vt:lpstr>Stormwater Design Approach</vt:lpstr>
      <vt:lpstr>Stormwater Design Approach</vt:lpstr>
      <vt:lpstr>Stormwater Design Approach</vt:lpstr>
      <vt:lpstr>Stormwater Design Approach</vt:lpstr>
      <vt:lpstr>Stormwater Design Approach</vt:lpstr>
      <vt:lpstr>PowerPoint Presentation</vt:lpstr>
      <vt:lpstr>PowerPoint Presentation</vt:lpstr>
      <vt:lpstr>PowerPoint Presentation</vt:lpstr>
      <vt:lpstr>Off-site Improvements</vt:lpstr>
      <vt:lpstr>Harding Street at West and North Streets</vt:lpstr>
      <vt:lpstr>Harding Street at West and North Streets</vt:lpstr>
      <vt:lpstr>Harding Street at Hospital Road</vt:lpstr>
      <vt:lpstr>Harding Street at Hospital Road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Alberda</dc:creator>
  <cp:lastModifiedBy>Amanda Alberda</cp:lastModifiedBy>
  <cp:revision>15</cp:revision>
  <cp:lastPrinted>2023-04-03T15:55:28Z</cp:lastPrinted>
  <dcterms:modified xsi:type="dcterms:W3CDTF">2023-04-03T17:08:47Z</dcterms:modified>
</cp:coreProperties>
</file>