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1" r:id="rId3"/>
    <p:sldId id="262" r:id="rId4"/>
    <p:sldId id="263" r:id="rId5"/>
    <p:sldId id="264" r:id="rId6"/>
    <p:sldId id="265" r:id="rId7"/>
    <p:sldId id="267" r:id="rId8"/>
    <p:sldId id="268" r:id="rId9"/>
    <p:sldId id="269"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48FE4D-4899-4AAD-BB72-5914B3797C90}" v="14" dt="2023-03-27T19:34:26.6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8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Boyle" userId="6cc389ad0f0da729" providerId="LiveId" clId="{1648FE4D-4899-4AAD-BB72-5914B3797C90}"/>
    <pc:docChg chg="undo custSel addSld delSld modSld">
      <pc:chgData name="Catherine Boyle" userId="6cc389ad0f0da729" providerId="LiveId" clId="{1648FE4D-4899-4AAD-BB72-5914B3797C90}" dt="2023-03-27T19:45:15.178" v="3939" actId="20577"/>
      <pc:docMkLst>
        <pc:docMk/>
      </pc:docMkLst>
      <pc:sldChg chg="addSp modSp new mod">
        <pc:chgData name="Catherine Boyle" userId="6cc389ad0f0da729" providerId="LiveId" clId="{1648FE4D-4899-4AAD-BB72-5914B3797C90}" dt="2023-03-27T17:36:26.474" v="258" actId="20577"/>
        <pc:sldMkLst>
          <pc:docMk/>
          <pc:sldMk cId="2775703508" sldId="256"/>
        </pc:sldMkLst>
        <pc:spChg chg="mod">
          <ac:chgData name="Catherine Boyle" userId="6cc389ad0f0da729" providerId="LiveId" clId="{1648FE4D-4899-4AAD-BB72-5914B3797C90}" dt="2023-03-27T17:36:13.730" v="256" actId="1076"/>
          <ac:spMkLst>
            <pc:docMk/>
            <pc:sldMk cId="2775703508" sldId="256"/>
            <ac:spMk id="2" creationId="{8EB34FD9-336C-B63F-D257-ED304D51C817}"/>
          </ac:spMkLst>
        </pc:spChg>
        <pc:spChg chg="mod">
          <ac:chgData name="Catherine Boyle" userId="6cc389ad0f0da729" providerId="LiveId" clId="{1648FE4D-4899-4AAD-BB72-5914B3797C90}" dt="2023-03-27T17:36:13.730" v="256" actId="1076"/>
          <ac:spMkLst>
            <pc:docMk/>
            <pc:sldMk cId="2775703508" sldId="256"/>
            <ac:spMk id="3" creationId="{DEB1A78E-3928-C8B0-51BA-DF807F951470}"/>
          </ac:spMkLst>
        </pc:spChg>
        <pc:spChg chg="add mod">
          <ac:chgData name="Catherine Boyle" userId="6cc389ad0f0da729" providerId="LiveId" clId="{1648FE4D-4899-4AAD-BB72-5914B3797C90}" dt="2023-03-27T17:36:26.474" v="258" actId="20577"/>
          <ac:spMkLst>
            <pc:docMk/>
            <pc:sldMk cId="2775703508" sldId="256"/>
            <ac:spMk id="6" creationId="{E76DDD4B-C96D-B2AA-D589-662825111787}"/>
          </ac:spMkLst>
        </pc:spChg>
        <pc:picChg chg="add mod">
          <ac:chgData name="Catherine Boyle" userId="6cc389ad0f0da729" providerId="LiveId" clId="{1648FE4D-4899-4AAD-BB72-5914B3797C90}" dt="2023-03-27T17:34:12.955" v="108" actId="1076"/>
          <ac:picMkLst>
            <pc:docMk/>
            <pc:sldMk cId="2775703508" sldId="256"/>
            <ac:picMk id="5" creationId="{B00632F7-9519-A9B3-9E9A-3BBC758BBC4D}"/>
          </ac:picMkLst>
        </pc:picChg>
      </pc:sldChg>
      <pc:sldChg chg="modSp mod">
        <pc:chgData name="Catherine Boyle" userId="6cc389ad0f0da729" providerId="LiveId" clId="{1648FE4D-4899-4AAD-BB72-5914B3797C90}" dt="2023-03-27T18:48:40.938" v="2814" actId="20577"/>
        <pc:sldMkLst>
          <pc:docMk/>
          <pc:sldMk cId="120430777" sldId="261"/>
        </pc:sldMkLst>
        <pc:spChg chg="mod">
          <ac:chgData name="Catherine Boyle" userId="6cc389ad0f0da729" providerId="LiveId" clId="{1648FE4D-4899-4AAD-BB72-5914B3797C90}" dt="2023-03-27T18:48:40.938" v="2814" actId="20577"/>
          <ac:spMkLst>
            <pc:docMk/>
            <pc:sldMk cId="120430777" sldId="261"/>
            <ac:spMk id="3" creationId="{AF04B227-A5DC-71BD-F7A8-EE610461CAB5}"/>
          </ac:spMkLst>
        </pc:spChg>
      </pc:sldChg>
      <pc:sldChg chg="addSp modSp add mod">
        <pc:chgData name="Catherine Boyle" userId="6cc389ad0f0da729" providerId="LiveId" clId="{1648FE4D-4899-4AAD-BB72-5914B3797C90}" dt="2023-03-27T19:29:06.634" v="3763" actId="20577"/>
        <pc:sldMkLst>
          <pc:docMk/>
          <pc:sldMk cId="1291484139" sldId="262"/>
        </pc:sldMkLst>
        <pc:spChg chg="mod">
          <ac:chgData name="Catherine Boyle" userId="6cc389ad0f0da729" providerId="LiveId" clId="{1648FE4D-4899-4AAD-BB72-5914B3797C90}" dt="2023-03-27T17:54:30.435" v="1589" actId="1076"/>
          <ac:spMkLst>
            <pc:docMk/>
            <pc:sldMk cId="1291484139" sldId="262"/>
            <ac:spMk id="2" creationId="{971681EB-6070-FC53-3628-672953FBBED2}"/>
          </ac:spMkLst>
        </pc:spChg>
        <pc:spChg chg="mod">
          <ac:chgData name="Catherine Boyle" userId="6cc389ad0f0da729" providerId="LiveId" clId="{1648FE4D-4899-4AAD-BB72-5914B3797C90}" dt="2023-03-27T19:28:18.359" v="3753" actId="27636"/>
          <ac:spMkLst>
            <pc:docMk/>
            <pc:sldMk cId="1291484139" sldId="262"/>
            <ac:spMk id="3" creationId="{AF04B227-A5DC-71BD-F7A8-EE610461CAB5}"/>
          </ac:spMkLst>
        </pc:spChg>
        <pc:spChg chg="add mod">
          <ac:chgData name="Catherine Boyle" userId="6cc389ad0f0da729" providerId="LiveId" clId="{1648FE4D-4899-4AAD-BB72-5914B3797C90}" dt="2023-03-27T19:29:06.634" v="3763" actId="20577"/>
          <ac:spMkLst>
            <pc:docMk/>
            <pc:sldMk cId="1291484139" sldId="262"/>
            <ac:spMk id="4" creationId="{80BFB7CB-D04F-4EE3-727C-4D60E9E3FA46}"/>
          </ac:spMkLst>
        </pc:spChg>
      </pc:sldChg>
      <pc:sldChg chg="addSp modSp mod">
        <pc:chgData name="Catherine Boyle" userId="6cc389ad0f0da729" providerId="LiveId" clId="{1648FE4D-4899-4AAD-BB72-5914B3797C90}" dt="2023-03-27T19:43:25.195" v="3848" actId="20577"/>
        <pc:sldMkLst>
          <pc:docMk/>
          <pc:sldMk cId="2488046027" sldId="263"/>
        </pc:sldMkLst>
        <pc:spChg chg="mod">
          <ac:chgData name="Catherine Boyle" userId="6cc389ad0f0da729" providerId="LiveId" clId="{1648FE4D-4899-4AAD-BB72-5914B3797C90}" dt="2023-03-27T18:26:14.946" v="2270" actId="1076"/>
          <ac:spMkLst>
            <pc:docMk/>
            <pc:sldMk cId="2488046027" sldId="263"/>
            <ac:spMk id="2" creationId="{D06344A7-D494-637C-DB07-FA1CA28742FA}"/>
          </ac:spMkLst>
        </pc:spChg>
        <pc:spChg chg="mod">
          <ac:chgData name="Catherine Boyle" userId="6cc389ad0f0da729" providerId="LiveId" clId="{1648FE4D-4899-4AAD-BB72-5914B3797C90}" dt="2023-03-27T19:43:25.195" v="3848" actId="20577"/>
          <ac:spMkLst>
            <pc:docMk/>
            <pc:sldMk cId="2488046027" sldId="263"/>
            <ac:spMk id="3" creationId="{F1D8EA63-D4F9-710D-86CF-9F0AECB26F49}"/>
          </ac:spMkLst>
        </pc:spChg>
        <pc:graphicFrameChg chg="add mod modGraphic">
          <ac:chgData name="Catherine Boyle" userId="6cc389ad0f0da729" providerId="LiveId" clId="{1648FE4D-4899-4AAD-BB72-5914B3797C90}" dt="2023-03-27T18:25:41.652" v="2234" actId="113"/>
          <ac:graphicFrameMkLst>
            <pc:docMk/>
            <pc:sldMk cId="2488046027" sldId="263"/>
            <ac:graphicFrameMk id="4" creationId="{DAE21E7C-ED71-91D1-A3C0-36A02F83D07B}"/>
          </ac:graphicFrameMkLst>
        </pc:graphicFrameChg>
      </pc:sldChg>
      <pc:sldChg chg="modSp add mod">
        <pc:chgData name="Catherine Boyle" userId="6cc389ad0f0da729" providerId="LiveId" clId="{1648FE4D-4899-4AAD-BB72-5914B3797C90}" dt="2023-03-27T18:51:57.308" v="2906" actId="1076"/>
        <pc:sldMkLst>
          <pc:docMk/>
          <pc:sldMk cId="1516777582" sldId="264"/>
        </pc:sldMkLst>
        <pc:spChg chg="mod">
          <ac:chgData name="Catherine Boyle" userId="6cc389ad0f0da729" providerId="LiveId" clId="{1648FE4D-4899-4AAD-BB72-5914B3797C90}" dt="2023-03-27T18:29:48.754" v="2349" actId="20577"/>
          <ac:spMkLst>
            <pc:docMk/>
            <pc:sldMk cId="1516777582" sldId="264"/>
            <ac:spMk id="2" creationId="{D06344A7-D494-637C-DB07-FA1CA28742FA}"/>
          </ac:spMkLst>
        </pc:spChg>
        <pc:spChg chg="mod">
          <ac:chgData name="Catherine Boyle" userId="6cc389ad0f0da729" providerId="LiveId" clId="{1648FE4D-4899-4AAD-BB72-5914B3797C90}" dt="2023-03-27T18:51:57.308" v="2906" actId="1076"/>
          <ac:spMkLst>
            <pc:docMk/>
            <pc:sldMk cId="1516777582" sldId="264"/>
            <ac:spMk id="3" creationId="{F1D8EA63-D4F9-710D-86CF-9F0AECB26F49}"/>
          </ac:spMkLst>
        </pc:spChg>
      </pc:sldChg>
      <pc:sldChg chg="addSp modSp new mod">
        <pc:chgData name="Catherine Boyle" userId="6cc389ad0f0da729" providerId="LiveId" clId="{1648FE4D-4899-4AAD-BB72-5914B3797C90}" dt="2023-03-27T19:45:15.178" v="3939" actId="20577"/>
        <pc:sldMkLst>
          <pc:docMk/>
          <pc:sldMk cId="2367298107" sldId="265"/>
        </pc:sldMkLst>
        <pc:spChg chg="mod">
          <ac:chgData name="Catherine Boyle" userId="6cc389ad0f0da729" providerId="LiveId" clId="{1648FE4D-4899-4AAD-BB72-5914B3797C90}" dt="2023-03-27T18:33:01.328" v="2417" actId="20577"/>
          <ac:spMkLst>
            <pc:docMk/>
            <pc:sldMk cId="2367298107" sldId="265"/>
            <ac:spMk id="2" creationId="{6590E30F-9D94-61B4-0663-3DC0116F520C}"/>
          </ac:spMkLst>
        </pc:spChg>
        <pc:spChg chg="mod">
          <ac:chgData name="Catherine Boyle" userId="6cc389ad0f0da729" providerId="LiveId" clId="{1648FE4D-4899-4AAD-BB72-5914B3797C90}" dt="2023-03-27T19:45:15.178" v="3939" actId="20577"/>
          <ac:spMkLst>
            <pc:docMk/>
            <pc:sldMk cId="2367298107" sldId="265"/>
            <ac:spMk id="3" creationId="{A2453424-B841-EA89-9807-5ACBC677EE9D}"/>
          </ac:spMkLst>
        </pc:spChg>
        <pc:graphicFrameChg chg="add mod modGraphic">
          <ac:chgData name="Catherine Boyle" userId="6cc389ad0f0da729" providerId="LiveId" clId="{1648FE4D-4899-4AAD-BB72-5914B3797C90}" dt="2023-03-27T18:46:29.347" v="2743" actId="1076"/>
          <ac:graphicFrameMkLst>
            <pc:docMk/>
            <pc:sldMk cId="2367298107" sldId="265"/>
            <ac:graphicFrameMk id="4" creationId="{C8825247-8AAB-72D4-0CA9-BBFDA8C38FCD}"/>
          </ac:graphicFrameMkLst>
        </pc:graphicFrameChg>
      </pc:sldChg>
      <pc:sldChg chg="addSp delSp modSp new del mod">
        <pc:chgData name="Catherine Boyle" userId="6cc389ad0f0da729" providerId="LiveId" clId="{1648FE4D-4899-4AAD-BB72-5914B3797C90}" dt="2023-03-27T19:09:45.101" v="3309" actId="2696"/>
        <pc:sldMkLst>
          <pc:docMk/>
          <pc:sldMk cId="3352622055" sldId="266"/>
        </pc:sldMkLst>
        <pc:spChg chg="mod">
          <ac:chgData name="Catherine Boyle" userId="6cc389ad0f0da729" providerId="LiveId" clId="{1648FE4D-4899-4AAD-BB72-5914B3797C90}" dt="2023-03-27T19:09:36.418" v="3308" actId="20577"/>
          <ac:spMkLst>
            <pc:docMk/>
            <pc:sldMk cId="3352622055" sldId="266"/>
            <ac:spMk id="2" creationId="{40E5149D-2B5A-C999-7551-96D691F3E553}"/>
          </ac:spMkLst>
        </pc:spChg>
        <pc:spChg chg="del">
          <ac:chgData name="Catherine Boyle" userId="6cc389ad0f0da729" providerId="LiveId" clId="{1648FE4D-4899-4AAD-BB72-5914B3797C90}" dt="2023-03-27T18:35:17.892" v="2447" actId="478"/>
          <ac:spMkLst>
            <pc:docMk/>
            <pc:sldMk cId="3352622055" sldId="266"/>
            <ac:spMk id="3" creationId="{79AC002B-53F6-9636-20CD-8110430F6987}"/>
          </ac:spMkLst>
        </pc:spChg>
        <pc:graphicFrameChg chg="add del mod modGraphic">
          <ac:chgData name="Catherine Boyle" userId="6cc389ad0f0da729" providerId="LiveId" clId="{1648FE4D-4899-4AAD-BB72-5914B3797C90}" dt="2023-03-27T18:40:07.335" v="2637" actId="21"/>
          <ac:graphicFrameMkLst>
            <pc:docMk/>
            <pc:sldMk cId="3352622055" sldId="266"/>
            <ac:graphicFrameMk id="4" creationId="{A70B1FB8-FCD7-FC2A-DF6B-8EE47A5A62FC}"/>
          </ac:graphicFrameMkLst>
        </pc:graphicFrameChg>
      </pc:sldChg>
      <pc:sldChg chg="addSp modSp new mod">
        <pc:chgData name="Catherine Boyle" userId="6cc389ad0f0da729" providerId="LiveId" clId="{1648FE4D-4899-4AAD-BB72-5914B3797C90}" dt="2023-03-27T19:25:52.875" v="3613" actId="20577"/>
        <pc:sldMkLst>
          <pc:docMk/>
          <pc:sldMk cId="1465524844" sldId="267"/>
        </pc:sldMkLst>
        <pc:spChg chg="mod">
          <ac:chgData name="Catherine Boyle" userId="6cc389ad0f0da729" providerId="LiveId" clId="{1648FE4D-4899-4AAD-BB72-5914B3797C90}" dt="2023-03-27T19:25:04.417" v="3586" actId="14100"/>
          <ac:spMkLst>
            <pc:docMk/>
            <pc:sldMk cId="1465524844" sldId="267"/>
            <ac:spMk id="2" creationId="{BCEA37C9-AF3C-D204-0A64-BAC4BFFCAAE3}"/>
          </ac:spMkLst>
        </pc:spChg>
        <pc:spChg chg="mod">
          <ac:chgData name="Catherine Boyle" userId="6cc389ad0f0da729" providerId="LiveId" clId="{1648FE4D-4899-4AAD-BB72-5914B3797C90}" dt="2023-03-27T19:25:07.729" v="3587" actId="1076"/>
          <ac:spMkLst>
            <pc:docMk/>
            <pc:sldMk cId="1465524844" sldId="267"/>
            <ac:spMk id="3" creationId="{5932F1CD-8F7B-F433-0180-FAFA3E77718C}"/>
          </ac:spMkLst>
        </pc:spChg>
        <pc:spChg chg="add mod">
          <ac:chgData name="Catherine Boyle" userId="6cc389ad0f0da729" providerId="LiveId" clId="{1648FE4D-4899-4AAD-BB72-5914B3797C90}" dt="2023-03-27T19:25:52.875" v="3613" actId="20577"/>
          <ac:spMkLst>
            <pc:docMk/>
            <pc:sldMk cId="1465524844" sldId="267"/>
            <ac:spMk id="5" creationId="{3E4E515C-72FC-E6C2-DB6C-967FDF075C4C}"/>
          </ac:spMkLst>
        </pc:spChg>
        <pc:graphicFrameChg chg="add mod modGraphic">
          <ac:chgData name="Catherine Boyle" userId="6cc389ad0f0da729" providerId="LiveId" clId="{1648FE4D-4899-4AAD-BB72-5914B3797C90}" dt="2023-03-27T19:25:10.578" v="3588" actId="1076"/>
          <ac:graphicFrameMkLst>
            <pc:docMk/>
            <pc:sldMk cId="1465524844" sldId="267"/>
            <ac:graphicFrameMk id="4" creationId="{06E7E7C6-7475-1BD1-B92E-79916D4C333C}"/>
          </ac:graphicFrameMkLst>
        </pc:graphicFrameChg>
      </pc:sldChg>
      <pc:sldChg chg="modSp new mod">
        <pc:chgData name="Catherine Boyle" userId="6cc389ad0f0da729" providerId="LiveId" clId="{1648FE4D-4899-4AAD-BB72-5914B3797C90}" dt="2023-03-27T19:35:29.946" v="3815" actId="20577"/>
        <pc:sldMkLst>
          <pc:docMk/>
          <pc:sldMk cId="1920510652" sldId="268"/>
        </pc:sldMkLst>
        <pc:spChg chg="mod">
          <ac:chgData name="Catherine Boyle" userId="6cc389ad0f0da729" providerId="LiveId" clId="{1648FE4D-4899-4AAD-BB72-5914B3797C90}" dt="2023-03-27T19:35:29.946" v="3815" actId="20577"/>
          <ac:spMkLst>
            <pc:docMk/>
            <pc:sldMk cId="1920510652" sldId="268"/>
            <ac:spMk id="2" creationId="{5E3251B3-ADC0-A821-88BC-19477DAFC9C5}"/>
          </ac:spMkLst>
        </pc:spChg>
        <pc:spChg chg="mod">
          <ac:chgData name="Catherine Boyle" userId="6cc389ad0f0da729" providerId="LiveId" clId="{1648FE4D-4899-4AAD-BB72-5914B3797C90}" dt="2023-03-27T19:24:23.167" v="3577" actId="20577"/>
          <ac:spMkLst>
            <pc:docMk/>
            <pc:sldMk cId="1920510652" sldId="268"/>
            <ac:spMk id="3" creationId="{138CFF22-9515-0CD9-8CAA-0787E96CD40E}"/>
          </ac:spMkLst>
        </pc:spChg>
      </pc:sldChg>
      <pc:sldChg chg="modSp add mod">
        <pc:chgData name="Catherine Boyle" userId="6cc389ad0f0da729" providerId="LiveId" clId="{1648FE4D-4899-4AAD-BB72-5914B3797C90}" dt="2023-03-27T19:35:36.492" v="3819" actId="20577"/>
        <pc:sldMkLst>
          <pc:docMk/>
          <pc:sldMk cId="3379831016" sldId="269"/>
        </pc:sldMkLst>
        <pc:spChg chg="mod">
          <ac:chgData name="Catherine Boyle" userId="6cc389ad0f0da729" providerId="LiveId" clId="{1648FE4D-4899-4AAD-BB72-5914B3797C90}" dt="2023-03-27T19:35:36.492" v="3819" actId="20577"/>
          <ac:spMkLst>
            <pc:docMk/>
            <pc:sldMk cId="3379831016" sldId="269"/>
            <ac:spMk id="2" creationId="{5E3251B3-ADC0-A821-88BC-19477DAFC9C5}"/>
          </ac:spMkLst>
        </pc:spChg>
        <pc:spChg chg="mod">
          <ac:chgData name="Catherine Boyle" userId="6cc389ad0f0da729" providerId="LiveId" clId="{1648FE4D-4899-4AAD-BB72-5914B3797C90}" dt="2023-03-27T19:30:11.943" v="3811" actId="20577"/>
          <ac:spMkLst>
            <pc:docMk/>
            <pc:sldMk cId="3379831016" sldId="269"/>
            <ac:spMk id="3" creationId="{138CFF22-9515-0CD9-8CAA-0787E96CD40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04905-FE70-478B-9647-17554B6AEC07}" type="datetimeFigureOut">
              <a:rPr lang="en-US" smtClean="0"/>
              <a:t>3/27/2023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616889-9194-45C7-AF8F-30868AED318C}" type="slidenum">
              <a:rPr lang="en-US" smtClean="0"/>
              <a:t>‹#›</a:t>
            </a:fld>
            <a:endParaRPr lang="en-US"/>
          </a:p>
        </p:txBody>
      </p:sp>
    </p:spTree>
    <p:extLst>
      <p:ext uri="{BB962C8B-B14F-4D97-AF65-F5344CB8AC3E}">
        <p14:creationId xmlns:p14="http://schemas.microsoft.com/office/powerpoint/2010/main" val="494801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7CF1B3-6B52-4F90-98D6-072472EC23CE}" type="slidenum">
              <a:rPr lang="en-US" smtClean="0"/>
              <a:t>10</a:t>
            </a:fld>
            <a:endParaRPr lang="en-US"/>
          </a:p>
        </p:txBody>
      </p:sp>
    </p:spTree>
    <p:extLst>
      <p:ext uri="{BB962C8B-B14F-4D97-AF65-F5344CB8AC3E}">
        <p14:creationId xmlns:p14="http://schemas.microsoft.com/office/powerpoint/2010/main" val="1060701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99A08-86E8-1047-87B1-09E101A0FA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AE5D27-AAA6-28DB-5DB4-30DC82729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3B059D-199A-9BA3-9CF4-AF0447532797}"/>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08BFFC72-5A0E-2650-100C-84ABA26BDF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3947B-E694-EBC6-9A67-23E0D71AF2A9}"/>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1986603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AC839-AEC3-D98A-8FAE-883C332E15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36A83C-C805-4C57-830F-19300C830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DC632-C5F8-1A5F-5737-D6E9CD00CE66}"/>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ACD2C79F-8B84-C2F8-EC82-07CA8B0E48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110C1A-C170-54A8-9D00-F49A172DC592}"/>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219767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9E900-69A9-5303-7437-69E4525030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AF16B8-74B9-D903-437C-7BBD517657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56EDF6-6D6A-4DCD-F483-D953A3D53F04}"/>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BB553607-3E9D-84F5-AC7B-77EEF2DFBA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CAF206-F12B-4067-45BA-466AB584FBD2}"/>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2181240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C82E6-755A-CF38-4071-92A7835562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6676C0-1237-F396-38E1-D6485283CB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58BE0A-B13E-5658-057B-BC171BDB6251}"/>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9FBB13A9-8A30-8E5F-3A9F-E6971BD5EE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9BFB77-5D36-495A-FECD-E1AC13DF1C07}"/>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4137122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DF85E-E283-A61B-4F25-CD6B12D162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EB4223-E9C2-388A-1344-0717CCA1CE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347456-5213-C136-DEC3-2E19BD89318A}"/>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D8FE7F5F-140C-C232-F513-B76FADD656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C40A45-AF4B-7939-9269-FD9092C2CD98}"/>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1814307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591E3-8FFD-BD69-C3BC-660EE830A6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082DCD-AEDC-3F06-E9F2-C5E4D588A8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96BEB3-49F6-1058-00F6-04410C8B7B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A291DF-3C01-E611-A630-C94F80871415}"/>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6" name="Footer Placeholder 5">
            <a:extLst>
              <a:ext uri="{FF2B5EF4-FFF2-40B4-BE49-F238E27FC236}">
                <a16:creationId xmlns:a16="http://schemas.microsoft.com/office/drawing/2014/main" id="{8965F849-702A-6395-B7ED-EE80726DE1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9B2F4C-A8E4-E2E9-887A-D3088914DF0E}"/>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185986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1460A-85A2-12CE-DB70-800ECA0B2C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D7342B-5C95-58A3-BB4F-D74EA1F037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D5358F-C979-8607-5572-E16CB747C5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569CEF-9188-8096-0350-D1789CC8BA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7EA89-03AA-B8DC-965F-51B12E900B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7FE1D4-DB33-693F-2137-95B0D9B6F7E7}"/>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8" name="Footer Placeholder 7">
            <a:extLst>
              <a:ext uri="{FF2B5EF4-FFF2-40B4-BE49-F238E27FC236}">
                <a16:creationId xmlns:a16="http://schemas.microsoft.com/office/drawing/2014/main" id="{27ABC2A5-C220-02DE-A33C-6673451B71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232822-ABB9-EF25-9D54-9B42033F6206}"/>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4206569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10ADE-910F-D258-F956-E9FF514612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80CA4E-8E74-7F2E-3DDE-4FC5C74D3723}"/>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4" name="Footer Placeholder 3">
            <a:extLst>
              <a:ext uri="{FF2B5EF4-FFF2-40B4-BE49-F238E27FC236}">
                <a16:creationId xmlns:a16="http://schemas.microsoft.com/office/drawing/2014/main" id="{B644A7C9-F3DE-DF21-1378-BC9287C5AC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D27E1D-EF9E-2A29-75AA-A1ADA58D3435}"/>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82689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E67580-C4E5-42D3-1302-2DB79800DDA2}"/>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3" name="Footer Placeholder 2">
            <a:extLst>
              <a:ext uri="{FF2B5EF4-FFF2-40B4-BE49-F238E27FC236}">
                <a16:creationId xmlns:a16="http://schemas.microsoft.com/office/drawing/2014/main" id="{9C9151B9-F8A9-DAB5-7D1C-5ABA7BCF2D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CB8C5F-9DCA-3028-42E4-FF9E9496E309}"/>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622097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5B63D-E0C9-77DE-4F82-34A11F43CE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38CDA-8090-DBAA-2560-1525B241DC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FA31A0-21FB-6C23-6C0C-35FC59F4F5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60E9E-A858-8748-0447-CE0980F64D5D}"/>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6" name="Footer Placeholder 5">
            <a:extLst>
              <a:ext uri="{FF2B5EF4-FFF2-40B4-BE49-F238E27FC236}">
                <a16:creationId xmlns:a16="http://schemas.microsoft.com/office/drawing/2014/main" id="{9DA38D51-2D2F-EBD9-F5E6-18E7B7F07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C7B8E-8E9E-DE65-D02B-78E0B8B76AD0}"/>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682121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12D7A-3A81-77D9-AAF5-A16223FD8F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0A5C58-3E9E-CF94-5250-9131F368A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92313-6172-0721-5699-0ECB868802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648F4D-DC72-AB42-CB72-5E6B55D84271}"/>
              </a:ext>
            </a:extLst>
          </p:cNvPr>
          <p:cNvSpPr>
            <a:spLocks noGrp="1"/>
          </p:cNvSpPr>
          <p:nvPr>
            <p:ph type="dt" sz="half" idx="10"/>
          </p:nvPr>
        </p:nvSpPr>
        <p:spPr/>
        <p:txBody>
          <a:bodyPr/>
          <a:lstStyle/>
          <a:p>
            <a:fld id="{558C7EA5-6F44-4FB1-A0FC-A98367AC4EBC}" type="datetimeFigureOut">
              <a:rPr lang="en-US" smtClean="0"/>
              <a:t>3/27/2023</a:t>
            </a:fld>
            <a:endParaRPr lang="en-US"/>
          </a:p>
        </p:txBody>
      </p:sp>
      <p:sp>
        <p:nvSpPr>
          <p:cNvPr id="6" name="Footer Placeholder 5">
            <a:extLst>
              <a:ext uri="{FF2B5EF4-FFF2-40B4-BE49-F238E27FC236}">
                <a16:creationId xmlns:a16="http://schemas.microsoft.com/office/drawing/2014/main" id="{A7760075-8DF3-835E-2886-5FA08AC68F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871476-3D22-31D0-ED6E-A69901777AEF}"/>
              </a:ext>
            </a:extLst>
          </p:cNvPr>
          <p:cNvSpPr>
            <a:spLocks noGrp="1"/>
          </p:cNvSpPr>
          <p:nvPr>
            <p:ph type="sldNum" sz="quarter" idx="12"/>
          </p:nvPr>
        </p:nvSpPr>
        <p:spPr/>
        <p:txBody>
          <a:bodyPr/>
          <a:lstStyle/>
          <a:p>
            <a:fld id="{FDBF71F2-4FB4-4B78-8D4E-DDF41F703ACC}" type="slidenum">
              <a:rPr lang="en-US" smtClean="0"/>
              <a:t>‹#›</a:t>
            </a:fld>
            <a:endParaRPr lang="en-US"/>
          </a:p>
        </p:txBody>
      </p:sp>
    </p:spTree>
    <p:extLst>
      <p:ext uri="{BB962C8B-B14F-4D97-AF65-F5344CB8AC3E}">
        <p14:creationId xmlns:p14="http://schemas.microsoft.com/office/powerpoint/2010/main" val="179982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7F9D3A-5D6D-176B-06DA-E868FCC353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C3F5C-A405-0750-F94D-3907106052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4C6D21-BC91-9355-43C6-5E810C1DD8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C7EA5-6F44-4FB1-A0FC-A98367AC4EBC}" type="datetimeFigureOut">
              <a:rPr lang="en-US" smtClean="0"/>
              <a:t>3/27/2023</a:t>
            </a:fld>
            <a:endParaRPr lang="en-US"/>
          </a:p>
        </p:txBody>
      </p:sp>
      <p:sp>
        <p:nvSpPr>
          <p:cNvPr id="5" name="Footer Placeholder 4">
            <a:extLst>
              <a:ext uri="{FF2B5EF4-FFF2-40B4-BE49-F238E27FC236}">
                <a16:creationId xmlns:a16="http://schemas.microsoft.com/office/drawing/2014/main" id="{4910B837-FED1-6169-3705-4E6333C511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D07213-378D-33E9-338E-A8855384EF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BF71F2-4FB4-4B78-8D4E-DDF41F703ACC}" type="slidenum">
              <a:rPr lang="en-US" smtClean="0"/>
              <a:t>‹#›</a:t>
            </a:fld>
            <a:endParaRPr lang="en-US"/>
          </a:p>
        </p:txBody>
      </p:sp>
    </p:spTree>
    <p:extLst>
      <p:ext uri="{BB962C8B-B14F-4D97-AF65-F5344CB8AC3E}">
        <p14:creationId xmlns:p14="http://schemas.microsoft.com/office/powerpoint/2010/main" val="1057638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utismhousingpathways.or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www.freenetlaw.com/" TargetMode="External"/><Relationship Id="rId4" Type="http://schemas.openxmlformats.org/officeDocument/2006/relationships/hyperlink" Target="http://www.contractology.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34FD9-336C-B63F-D257-ED304D51C817}"/>
              </a:ext>
            </a:extLst>
          </p:cNvPr>
          <p:cNvSpPr>
            <a:spLocks noGrp="1"/>
          </p:cNvSpPr>
          <p:nvPr>
            <p:ph type="ctrTitle"/>
          </p:nvPr>
        </p:nvSpPr>
        <p:spPr>
          <a:xfrm>
            <a:off x="1524000" y="708477"/>
            <a:ext cx="9144000" cy="2387600"/>
          </a:xfrm>
        </p:spPr>
        <p:txBody>
          <a:bodyPr/>
          <a:lstStyle/>
          <a:p>
            <a:r>
              <a:rPr lang="en-US" dirty="0"/>
              <a:t>Housing options for adults with disabilities</a:t>
            </a:r>
          </a:p>
        </p:txBody>
      </p:sp>
      <p:sp>
        <p:nvSpPr>
          <p:cNvPr id="3" name="Subtitle 2">
            <a:extLst>
              <a:ext uri="{FF2B5EF4-FFF2-40B4-BE49-F238E27FC236}">
                <a16:creationId xmlns:a16="http://schemas.microsoft.com/office/drawing/2014/main" id="{DEB1A78E-3928-C8B0-51BA-DF807F951470}"/>
              </a:ext>
            </a:extLst>
          </p:cNvPr>
          <p:cNvSpPr>
            <a:spLocks noGrp="1"/>
          </p:cNvSpPr>
          <p:nvPr>
            <p:ph type="subTitle" idx="1"/>
          </p:nvPr>
        </p:nvSpPr>
        <p:spPr>
          <a:xfrm>
            <a:off x="1524000" y="3188152"/>
            <a:ext cx="9144000" cy="1655762"/>
          </a:xfrm>
        </p:spPr>
        <p:txBody>
          <a:bodyPr/>
          <a:lstStyle/>
          <a:p>
            <a:r>
              <a:rPr lang="en-US" dirty="0"/>
              <a:t>A report to the Medfield Affordable Housing Trust</a:t>
            </a:r>
          </a:p>
        </p:txBody>
      </p:sp>
      <p:pic>
        <p:nvPicPr>
          <p:cNvPr id="5" name="Picture 4" descr="Shape&#10;&#10;Description automatically generated">
            <a:extLst>
              <a:ext uri="{FF2B5EF4-FFF2-40B4-BE49-F238E27FC236}">
                <a16:creationId xmlns:a16="http://schemas.microsoft.com/office/drawing/2014/main" id="{B00632F7-9519-A9B3-9E9A-3BBC758BBC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3871" y="4572201"/>
            <a:ext cx="1448258" cy="1104665"/>
          </a:xfrm>
          <a:prstGeom prst="rect">
            <a:avLst/>
          </a:prstGeom>
        </p:spPr>
      </p:pic>
      <p:sp>
        <p:nvSpPr>
          <p:cNvPr id="6" name="TextBox 5">
            <a:extLst>
              <a:ext uri="{FF2B5EF4-FFF2-40B4-BE49-F238E27FC236}">
                <a16:creationId xmlns:a16="http://schemas.microsoft.com/office/drawing/2014/main" id="{E76DDD4B-C96D-B2AA-D589-662825111787}"/>
              </a:ext>
            </a:extLst>
          </p:cNvPr>
          <p:cNvSpPr txBox="1"/>
          <p:nvPr/>
        </p:nvSpPr>
        <p:spPr>
          <a:xfrm>
            <a:off x="6084914" y="4572201"/>
            <a:ext cx="3779520" cy="1200329"/>
          </a:xfrm>
          <a:prstGeom prst="rect">
            <a:avLst/>
          </a:prstGeom>
          <a:noFill/>
        </p:spPr>
        <p:txBody>
          <a:bodyPr wrap="square" rtlCol="0">
            <a:spAutoFit/>
          </a:bodyPr>
          <a:lstStyle/>
          <a:p>
            <a:pPr algn="r"/>
            <a:r>
              <a:rPr lang="en-US" dirty="0"/>
              <a:t>Catherine Boyle</a:t>
            </a:r>
          </a:p>
          <a:p>
            <a:pPr algn="r"/>
            <a:r>
              <a:rPr lang="en-US" dirty="0"/>
              <a:t>Autism Housing Pathways</a:t>
            </a:r>
          </a:p>
          <a:p>
            <a:pPr algn="r"/>
            <a:r>
              <a:rPr lang="en-US" dirty="0"/>
              <a:t>April 6, 2023 </a:t>
            </a:r>
          </a:p>
          <a:p>
            <a:pPr algn="r"/>
            <a:r>
              <a:rPr lang="en-US" dirty="0"/>
              <a:t>© 2023 Autism Housing Pathways, Inc.</a:t>
            </a:r>
          </a:p>
        </p:txBody>
      </p:sp>
    </p:spTree>
    <p:extLst>
      <p:ext uri="{BB962C8B-B14F-4D97-AF65-F5344CB8AC3E}">
        <p14:creationId xmlns:p14="http://schemas.microsoft.com/office/powerpoint/2010/main" val="2775703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r>
              <a:rPr lang="en-US" altLang="en-US" sz="1200" dirty="0">
                <a:solidFill>
                  <a:srgbClr val="000000"/>
                </a:solidFill>
                <a:hlinkClick r:id="rId3"/>
              </a:rPr>
              <a:t>www.autismhousingpathways.org</a:t>
            </a:r>
            <a:r>
              <a:rPr lang="en-US" altLang="en-US" sz="1200" dirty="0">
                <a:solidFill>
                  <a:srgbClr val="000000"/>
                </a:solidFill>
              </a:rPr>
              <a:t> </a:t>
            </a:r>
          </a:p>
        </p:txBody>
      </p:sp>
      <p:sp>
        <p:nvSpPr>
          <p:cNvPr id="37891" name="Slide Number Placeholder 3"/>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932194B1-268E-4345-9E55-493634CE9A68}" type="slidenum">
              <a:rPr lang="en-US" altLang="en-US" sz="1200">
                <a:solidFill>
                  <a:srgbClr val="000000"/>
                </a:solidFill>
              </a:rPr>
              <a:pPr>
                <a:spcBef>
                  <a:spcPct val="0"/>
                </a:spcBef>
                <a:buClrTx/>
                <a:buSzTx/>
                <a:buFontTx/>
                <a:buNone/>
              </a:pPr>
              <a:t>10</a:t>
            </a:fld>
            <a:endParaRPr lang="en-US" altLang="en-US" sz="1200" dirty="0">
              <a:solidFill>
                <a:srgbClr val="000000"/>
              </a:solidFill>
            </a:endParaRPr>
          </a:p>
        </p:txBody>
      </p:sp>
      <p:sp>
        <p:nvSpPr>
          <p:cNvPr id="37893" name="Rectangle 3"/>
          <p:cNvSpPr>
            <a:spLocks noChangeArrowheads="1"/>
          </p:cNvSpPr>
          <p:nvPr/>
        </p:nvSpPr>
        <p:spPr bwMode="auto">
          <a:xfrm>
            <a:off x="555007" y="136525"/>
            <a:ext cx="8286071"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fontAlgn="base">
              <a:spcBef>
                <a:spcPct val="0"/>
              </a:spcBef>
              <a:spcAft>
                <a:spcPct val="0"/>
              </a:spcAft>
              <a:buClrTx/>
              <a:buSzTx/>
              <a:buFontTx/>
              <a:buNone/>
            </a:pPr>
            <a:r>
              <a:rPr lang="en-GB" altLang="en-US" sz="1800" b="1" dirty="0">
                <a:latin typeface="Arial" panose="020B0604020202020204" pitchFamily="34" charset="0"/>
              </a:rPr>
              <a:t>AUTISM HOUSING PATHWAYS, INC.  AND AUTHOR DISCLAIMER</a:t>
            </a:r>
            <a:endParaRPr lang="en-US" altLang="en-US" sz="1800" b="1" dirty="0">
              <a:latin typeface="Arial" panose="020B0604020202020204" pitchFamily="34" charset="0"/>
            </a:endParaRPr>
          </a:p>
        </p:txBody>
      </p:sp>
      <p:sp>
        <p:nvSpPr>
          <p:cNvPr id="2" name="TextBox 1">
            <a:extLst>
              <a:ext uri="{FF2B5EF4-FFF2-40B4-BE49-F238E27FC236}">
                <a16:creationId xmlns:a16="http://schemas.microsoft.com/office/drawing/2014/main" id="{DC129CCF-1046-4D2A-9CC4-066E9B5DA295}"/>
              </a:ext>
            </a:extLst>
          </p:cNvPr>
          <p:cNvSpPr txBox="1"/>
          <p:nvPr/>
        </p:nvSpPr>
        <p:spPr>
          <a:xfrm>
            <a:off x="654627" y="810491"/>
            <a:ext cx="10577946" cy="5324535"/>
          </a:xfrm>
          <a:prstGeom prst="rect">
            <a:avLst/>
          </a:prstGeom>
          <a:noFill/>
        </p:spPr>
        <p:txBody>
          <a:bodyPr wrap="square" rtlCol="0">
            <a:spAutoFit/>
          </a:bodyPr>
          <a:lstStyle/>
          <a:p>
            <a:pPr lvl="0" fontAlgn="base">
              <a:spcBef>
                <a:spcPct val="0"/>
              </a:spcBef>
              <a:spcAft>
                <a:spcPct val="0"/>
              </a:spcAft>
            </a:pPr>
            <a:r>
              <a:rPr lang="en-GB" altLang="en-US" sz="1000" b="1" dirty="0">
                <a:solidFill>
                  <a:prstClr val="black"/>
                </a:solidFill>
              </a:rPr>
              <a:t>No warranties</a:t>
            </a:r>
            <a:br>
              <a:rPr lang="en-GB" altLang="en-US" sz="1000" dirty="0">
                <a:solidFill>
                  <a:prstClr val="black"/>
                </a:solidFill>
              </a:rPr>
            </a:br>
            <a:r>
              <a:rPr lang="en-GB" altLang="en-US" sz="1000" dirty="0">
                <a:solidFill>
                  <a:prstClr val="black"/>
                </a:solidFill>
              </a:rPr>
              <a:t>This document is provided “as is” without any representations or warranties, express or implied.  Autism Housing Pathways, Inc. and/or the author make no representations or warranties in relation to this document or the information and materials provided in this document.  </a:t>
            </a:r>
            <a:br>
              <a:rPr lang="en-GB" altLang="en-US" sz="1000" dirty="0">
                <a:solidFill>
                  <a:prstClr val="black"/>
                </a:solidFill>
              </a:rPr>
            </a:br>
            <a:r>
              <a:rPr lang="en-GB" altLang="en-US" sz="1000" dirty="0">
                <a:solidFill>
                  <a:prstClr val="black"/>
                </a:solidFill>
              </a:rPr>
              <a:t>Without prejudice to the generality of the foregoing paragraph, Autism Housing Pathways, Inc. and/or the author do not warrant that:</a:t>
            </a:r>
            <a:br>
              <a:rPr lang="en-GB" altLang="en-US" sz="1000" dirty="0">
                <a:solidFill>
                  <a:prstClr val="black"/>
                </a:solidFill>
              </a:rPr>
            </a:br>
            <a:r>
              <a:rPr lang="en-GB" altLang="en-US" sz="1000" dirty="0">
                <a:solidFill>
                  <a:prstClr val="black"/>
                </a:solidFill>
              </a:rPr>
              <a:t>the information in this document is complete, true, accurate or non-misleading.</a:t>
            </a:r>
            <a:br>
              <a:rPr lang="en-GB" altLang="en-US" sz="1000" dirty="0">
                <a:solidFill>
                  <a:prstClr val="black"/>
                </a:solidFill>
              </a:rPr>
            </a:br>
            <a:r>
              <a:rPr lang="en-GB" altLang="en-US" sz="1000" dirty="0">
                <a:solidFill>
                  <a:prstClr val="black"/>
                </a:solidFill>
              </a:rPr>
              <a:t>Nothing in this document constitutes, or is meant to constitute, advice of any kind.  If you require advice in relation to any legal or financial  matter you should consult an appropriate professional.</a:t>
            </a:r>
            <a:br>
              <a:rPr lang="en-GB" altLang="en-US" sz="1000" b="1" dirty="0">
                <a:solidFill>
                  <a:prstClr val="black"/>
                </a:solidFill>
              </a:rPr>
            </a:br>
            <a:br>
              <a:rPr lang="en-GB" altLang="en-US" sz="1000" b="1" dirty="0">
                <a:solidFill>
                  <a:prstClr val="black"/>
                </a:solidFill>
              </a:rPr>
            </a:br>
            <a:r>
              <a:rPr lang="en-GB" altLang="en-US" sz="1000" b="1" dirty="0">
                <a:solidFill>
                  <a:prstClr val="black"/>
                </a:solidFill>
              </a:rPr>
              <a:t>Limitations of liability</a:t>
            </a:r>
            <a:br>
              <a:rPr lang="en-GB" altLang="en-US" sz="1000" dirty="0">
                <a:solidFill>
                  <a:prstClr val="black"/>
                </a:solidFill>
              </a:rPr>
            </a:br>
            <a:r>
              <a:rPr lang="en-GB" altLang="en-US" sz="1000" dirty="0">
                <a:solidFill>
                  <a:prstClr val="black"/>
                </a:solidFill>
              </a:rPr>
              <a:t>Autism Housing Pathways, Inc. and/or the author will not be liable to you (whether under the law of contact, the law of torts or otherwise) in relation to the contents of, or use of, or otherwise in connection with, this document:</a:t>
            </a:r>
            <a:br>
              <a:rPr lang="en-GB" altLang="en-US" sz="1000" dirty="0">
                <a:solidFill>
                  <a:prstClr val="black"/>
                </a:solidFill>
              </a:rPr>
            </a:br>
            <a:r>
              <a:rPr lang="en-GB" altLang="en-US" sz="1000" dirty="0">
                <a:solidFill>
                  <a:prstClr val="black"/>
                </a:solidFill>
              </a:rPr>
              <a:t>for any direct loss;</a:t>
            </a:r>
            <a:br>
              <a:rPr lang="en-GB" altLang="en-US" sz="1000" dirty="0">
                <a:solidFill>
                  <a:prstClr val="black"/>
                </a:solidFill>
              </a:rPr>
            </a:br>
            <a:r>
              <a:rPr lang="en-GB" altLang="en-US" sz="1000" dirty="0">
                <a:solidFill>
                  <a:prstClr val="black"/>
                </a:solidFill>
              </a:rPr>
              <a:t>for any indirect, special or consequential loss; or</a:t>
            </a:r>
            <a:br>
              <a:rPr lang="en-GB" altLang="en-US" sz="1000" dirty="0">
                <a:solidFill>
                  <a:prstClr val="black"/>
                </a:solidFill>
              </a:rPr>
            </a:br>
            <a:r>
              <a:rPr lang="en-GB" altLang="en-US" sz="1000" dirty="0">
                <a:solidFill>
                  <a:prstClr val="black"/>
                </a:solidFill>
              </a:rPr>
              <a:t>for any business losses, loss of revenue, income, profits or anticipated savings, loss of contracts or business relationships, loss of reputation or goodwill, or loss or corruption of information or data.</a:t>
            </a:r>
            <a:br>
              <a:rPr lang="en-GB" altLang="en-US" sz="1000" dirty="0">
                <a:solidFill>
                  <a:prstClr val="black"/>
                </a:solidFill>
              </a:rPr>
            </a:br>
            <a:r>
              <a:rPr lang="en-GB" altLang="en-US" sz="1000" dirty="0">
                <a:solidFill>
                  <a:prstClr val="black"/>
                </a:solidFill>
              </a:rPr>
              <a:t>These limitations of liability apply even if Autism Housing Pathways, Inc. and/or the author have been expressly advised of the potential loss.</a:t>
            </a:r>
            <a:br>
              <a:rPr lang="en-GB" altLang="en-US" sz="1000" b="1" dirty="0">
                <a:solidFill>
                  <a:prstClr val="black"/>
                </a:solidFill>
              </a:rPr>
            </a:br>
            <a:br>
              <a:rPr lang="en-GB" altLang="en-US" sz="1000" b="1" dirty="0">
                <a:solidFill>
                  <a:prstClr val="black"/>
                </a:solidFill>
              </a:rPr>
            </a:br>
            <a:r>
              <a:rPr lang="en-GB" altLang="en-US" sz="1000" b="1" dirty="0">
                <a:solidFill>
                  <a:prstClr val="black"/>
                </a:solidFill>
              </a:rPr>
              <a:t>Exceptions</a:t>
            </a:r>
            <a:br>
              <a:rPr lang="en-GB" altLang="en-US" sz="1000" dirty="0">
                <a:solidFill>
                  <a:prstClr val="black"/>
                </a:solidFill>
              </a:rPr>
            </a:br>
            <a:r>
              <a:rPr lang="en-GB" altLang="en-US" sz="1000" dirty="0">
                <a:solidFill>
                  <a:prstClr val="black"/>
                </a:solidFill>
              </a:rPr>
              <a:t>Nothing in this document disclaimer will exclude or limit any warranty implied by law that it would be unlawful to exclude or limit. </a:t>
            </a:r>
            <a:br>
              <a:rPr lang="en-GB" altLang="en-US" sz="1000" dirty="0">
                <a:solidFill>
                  <a:prstClr val="black"/>
                </a:solidFill>
              </a:rPr>
            </a:br>
            <a:br>
              <a:rPr lang="en-GB" altLang="en-US" sz="1000" b="1" dirty="0">
                <a:solidFill>
                  <a:prstClr val="black"/>
                </a:solidFill>
              </a:rPr>
            </a:br>
            <a:r>
              <a:rPr lang="en-GB" altLang="en-US" sz="1000" b="1" dirty="0">
                <a:solidFill>
                  <a:prstClr val="black"/>
                </a:solidFill>
              </a:rPr>
              <a:t>Reasonableness</a:t>
            </a:r>
            <a:br>
              <a:rPr lang="en-GB" altLang="en-US" sz="1000" dirty="0">
                <a:solidFill>
                  <a:prstClr val="black"/>
                </a:solidFill>
              </a:rPr>
            </a:br>
            <a:r>
              <a:rPr lang="en-GB" altLang="en-US" sz="1000" dirty="0">
                <a:solidFill>
                  <a:prstClr val="black"/>
                </a:solidFill>
              </a:rPr>
              <a:t>By using this document, you agree that the exclusions and limitations of liability set out in this document disclaimer are reasonable.  </a:t>
            </a:r>
            <a:br>
              <a:rPr lang="en-GB" altLang="en-US" sz="1000" dirty="0">
                <a:solidFill>
                  <a:prstClr val="black"/>
                </a:solidFill>
              </a:rPr>
            </a:br>
            <a:r>
              <a:rPr lang="en-GB" altLang="en-US" sz="1000" dirty="0">
                <a:solidFill>
                  <a:prstClr val="black"/>
                </a:solidFill>
              </a:rPr>
              <a:t>If you do not think they are reasonable, you must not use this document.</a:t>
            </a:r>
            <a:br>
              <a:rPr lang="en-GB" altLang="en-US" sz="1000" b="1" dirty="0">
                <a:solidFill>
                  <a:prstClr val="black"/>
                </a:solidFill>
              </a:rPr>
            </a:br>
            <a:br>
              <a:rPr lang="en-GB" altLang="en-US" sz="1000" b="1" dirty="0">
                <a:solidFill>
                  <a:prstClr val="black"/>
                </a:solidFill>
              </a:rPr>
            </a:br>
            <a:br>
              <a:rPr lang="en-GB" altLang="en-US" sz="1000" b="1" dirty="0">
                <a:solidFill>
                  <a:prstClr val="black"/>
                </a:solidFill>
              </a:rPr>
            </a:br>
            <a:r>
              <a:rPr lang="en-GB" altLang="en-US" sz="1000" b="1" dirty="0">
                <a:solidFill>
                  <a:prstClr val="black"/>
                </a:solidFill>
              </a:rPr>
              <a:t>Other parties</a:t>
            </a:r>
            <a:br>
              <a:rPr lang="en-GB" altLang="en-US" sz="1000" dirty="0">
                <a:solidFill>
                  <a:prstClr val="black"/>
                </a:solidFill>
              </a:rPr>
            </a:br>
            <a:r>
              <a:rPr lang="en-GB" altLang="en-US" sz="1000" dirty="0">
                <a:solidFill>
                  <a:prstClr val="black"/>
                </a:solidFill>
              </a:rPr>
              <a:t>You accept that Autism Housing Pathways, Inc. has an interest in limiting the personal liability of its officers and employees.  You agree that you will not bring any claim personally against Autism Housing Pathways, Inc.’s officers, directors, employees or members in respect of any losses you suffer in connection with the document.</a:t>
            </a:r>
            <a:br>
              <a:rPr lang="en-GB" altLang="en-US" sz="1000" dirty="0">
                <a:solidFill>
                  <a:prstClr val="black"/>
                </a:solidFill>
              </a:rPr>
            </a:br>
            <a:r>
              <a:rPr lang="en-GB" altLang="en-US" sz="1000" dirty="0">
                <a:solidFill>
                  <a:prstClr val="black"/>
                </a:solidFill>
              </a:rPr>
              <a:t>Without prejudice to the foregoing paragraph you agree that the limitations of warranties and liability set out in this document disclaimer will protect Autism Housing Pathways, Inc.’s officers, employees, agents, subsidiaries, successors, assigns and sub-contractors as well as Autism Housing Pathways, Inc. and the author. </a:t>
            </a:r>
            <a:br>
              <a:rPr lang="en-GB" altLang="en-US" sz="1000" b="1" dirty="0">
                <a:solidFill>
                  <a:prstClr val="black"/>
                </a:solidFill>
              </a:rPr>
            </a:br>
            <a:br>
              <a:rPr lang="en-GB" altLang="en-US" sz="1000" b="1" dirty="0">
                <a:solidFill>
                  <a:prstClr val="black"/>
                </a:solidFill>
              </a:rPr>
            </a:br>
            <a:r>
              <a:rPr lang="en-GB" altLang="en-US" sz="1000" b="1" dirty="0">
                <a:solidFill>
                  <a:prstClr val="black"/>
                </a:solidFill>
              </a:rPr>
              <a:t>Unenforceable provisions</a:t>
            </a:r>
            <a:br>
              <a:rPr lang="en-GB" altLang="en-US" sz="1000" dirty="0">
                <a:solidFill>
                  <a:prstClr val="black"/>
                </a:solidFill>
              </a:rPr>
            </a:br>
            <a:r>
              <a:rPr lang="en-GB" altLang="en-US" sz="1000" dirty="0">
                <a:solidFill>
                  <a:prstClr val="black"/>
                </a:solidFill>
              </a:rPr>
              <a:t>If any provision of this document disclaimer is, or is found to be, unenforceable under applicable law, that will not affect the enforceability of the other provisions of this document disclaimer.</a:t>
            </a:r>
            <a:br>
              <a:rPr lang="en-GB" altLang="en-US" sz="1000" b="1" dirty="0">
                <a:solidFill>
                  <a:prstClr val="black"/>
                </a:solidFill>
              </a:rPr>
            </a:br>
            <a:br>
              <a:rPr lang="en-GB" altLang="en-US" sz="1000" b="1" dirty="0">
                <a:solidFill>
                  <a:prstClr val="black"/>
                </a:solidFill>
              </a:rPr>
            </a:br>
            <a:r>
              <a:rPr lang="en-GB" altLang="en-US" sz="1000" b="1" dirty="0">
                <a:solidFill>
                  <a:prstClr val="black"/>
                </a:solidFill>
              </a:rPr>
              <a:t>This document disclaimer</a:t>
            </a:r>
            <a:br>
              <a:rPr lang="en-GB" altLang="en-US" sz="1000" dirty="0">
                <a:solidFill>
                  <a:prstClr val="black"/>
                </a:solidFill>
              </a:rPr>
            </a:br>
            <a:r>
              <a:rPr lang="en-GB" altLang="en-US" sz="1000" dirty="0">
                <a:solidFill>
                  <a:prstClr val="black"/>
                </a:solidFill>
              </a:rPr>
              <a:t>This document disclaimer is based on a legal form created by </a:t>
            </a:r>
            <a:r>
              <a:rPr lang="en-GB" altLang="en-US" sz="1000" dirty="0">
                <a:solidFill>
                  <a:prstClr val="black"/>
                </a:solidFill>
                <a:hlinkClick r:id="rId4">
                  <a:extLst>
                    <a:ext uri="{A12FA001-AC4F-418D-AE19-62706E023703}">
                      <ahyp:hlinkClr xmlns:ahyp="http://schemas.microsoft.com/office/drawing/2018/hyperlinkcolor" val="tx"/>
                    </a:ext>
                  </a:extLst>
                </a:hlinkClick>
              </a:rPr>
              <a:t>contractology.com</a:t>
            </a:r>
            <a:r>
              <a:rPr lang="en-GB" altLang="en-US" sz="1000" dirty="0">
                <a:solidFill>
                  <a:prstClr val="black"/>
                </a:solidFill>
              </a:rPr>
              <a:t> and distributed by </a:t>
            </a:r>
            <a:r>
              <a:rPr lang="en-GB" altLang="en-US" sz="1000" dirty="0">
                <a:solidFill>
                  <a:prstClr val="black"/>
                </a:solidFill>
                <a:hlinkClick r:id="rId5">
                  <a:extLst>
                    <a:ext uri="{A12FA001-AC4F-418D-AE19-62706E023703}">
                      <ahyp:hlinkClr xmlns:ahyp="http://schemas.microsoft.com/office/drawing/2018/hyperlinkcolor" val="tx"/>
                    </a:ext>
                  </a:extLst>
                </a:hlinkClick>
              </a:rPr>
              <a:t>freenetlaw.com.</a:t>
            </a:r>
            <a:endParaRPr lang="en-US" altLang="en-US" sz="1000" dirty="0">
              <a:solidFill>
                <a:prstClr val="black"/>
              </a:solidFill>
            </a:endParaRPr>
          </a:p>
        </p:txBody>
      </p:sp>
    </p:spTree>
    <p:extLst>
      <p:ext uri="{BB962C8B-B14F-4D97-AF65-F5344CB8AC3E}">
        <p14:creationId xmlns:p14="http://schemas.microsoft.com/office/powerpoint/2010/main" val="2228937834"/>
      </p:ext>
    </p:extLst>
  </p:cSld>
  <p:clrMapOvr>
    <a:masterClrMapping/>
  </p:clrMapOvr>
  <p:transition advTm="7047"/>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81EB-6070-FC53-3628-672953FBBED2}"/>
              </a:ext>
            </a:extLst>
          </p:cNvPr>
          <p:cNvSpPr>
            <a:spLocks noGrp="1"/>
          </p:cNvSpPr>
          <p:nvPr>
            <p:ph type="title"/>
          </p:nvPr>
        </p:nvSpPr>
        <p:spPr/>
        <p:txBody>
          <a:bodyPr>
            <a:normAutofit/>
          </a:bodyPr>
          <a:lstStyle/>
          <a:p>
            <a:r>
              <a:rPr lang="en-US" sz="4000" dirty="0"/>
              <a:t>Roles of the Affordable Housing Trust and Autism Housing Pathways</a:t>
            </a:r>
          </a:p>
        </p:txBody>
      </p:sp>
      <p:sp>
        <p:nvSpPr>
          <p:cNvPr id="3" name="Content Placeholder 2">
            <a:extLst>
              <a:ext uri="{FF2B5EF4-FFF2-40B4-BE49-F238E27FC236}">
                <a16:creationId xmlns:a16="http://schemas.microsoft.com/office/drawing/2014/main" id="{AF04B227-A5DC-71BD-F7A8-EE610461CAB5}"/>
              </a:ext>
            </a:extLst>
          </p:cNvPr>
          <p:cNvSpPr>
            <a:spLocks noGrp="1"/>
          </p:cNvSpPr>
          <p:nvPr>
            <p:ph idx="1"/>
          </p:nvPr>
        </p:nvSpPr>
        <p:spPr>
          <a:xfrm>
            <a:off x="838200" y="1825625"/>
            <a:ext cx="10515600" cy="4667250"/>
          </a:xfrm>
        </p:spPr>
        <p:txBody>
          <a:bodyPr>
            <a:normAutofit/>
          </a:bodyPr>
          <a:lstStyle/>
          <a:p>
            <a:r>
              <a:rPr lang="en-US" dirty="0"/>
              <a:t>The Medfield Affordable Housing Trust seeks to determine “an approach it may take to support the creation of supportive special needs congregate housing . . . For adults with intellectual and developmental disabilities (“IDD”) which the Town may do with local funding and technical support, and to consider possible public/private partnerships to foster creating such housing in Medfield.</a:t>
            </a:r>
          </a:p>
          <a:p>
            <a:r>
              <a:rPr lang="en-US" dirty="0"/>
              <a:t>Autism Housing Pathways was charged with: </a:t>
            </a:r>
          </a:p>
          <a:p>
            <a:pPr lvl="1"/>
            <a:r>
              <a:rPr lang="en-US" dirty="0"/>
              <a:t>Characterizing the population to be served, via a survey conducted via Survey Monkey in October and November of 2022</a:t>
            </a:r>
          </a:p>
          <a:p>
            <a:pPr lvl="1"/>
            <a:r>
              <a:rPr lang="en-US" dirty="0"/>
              <a:t>Elucidating possible desired housing options and their concomitant levels of support via focus groups</a:t>
            </a:r>
          </a:p>
        </p:txBody>
      </p:sp>
    </p:spTree>
    <p:extLst>
      <p:ext uri="{BB962C8B-B14F-4D97-AF65-F5344CB8AC3E}">
        <p14:creationId xmlns:p14="http://schemas.microsoft.com/office/powerpoint/2010/main" val="120430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81EB-6070-FC53-3628-672953FBBED2}"/>
              </a:ext>
            </a:extLst>
          </p:cNvPr>
          <p:cNvSpPr>
            <a:spLocks noGrp="1"/>
          </p:cNvSpPr>
          <p:nvPr>
            <p:ph type="title"/>
          </p:nvPr>
        </p:nvSpPr>
        <p:spPr>
          <a:xfrm>
            <a:off x="838200" y="125129"/>
            <a:ext cx="10515600" cy="1325563"/>
          </a:xfrm>
        </p:spPr>
        <p:txBody>
          <a:bodyPr>
            <a:normAutofit/>
          </a:bodyPr>
          <a:lstStyle/>
          <a:p>
            <a:r>
              <a:rPr lang="en-US" sz="4000" dirty="0"/>
              <a:t>Regulatory context</a:t>
            </a:r>
          </a:p>
        </p:txBody>
      </p:sp>
      <p:sp>
        <p:nvSpPr>
          <p:cNvPr id="3" name="Content Placeholder 2">
            <a:extLst>
              <a:ext uri="{FF2B5EF4-FFF2-40B4-BE49-F238E27FC236}">
                <a16:creationId xmlns:a16="http://schemas.microsoft.com/office/drawing/2014/main" id="{AF04B227-A5DC-71BD-F7A8-EE610461CAB5}"/>
              </a:ext>
            </a:extLst>
          </p:cNvPr>
          <p:cNvSpPr>
            <a:spLocks noGrp="1"/>
          </p:cNvSpPr>
          <p:nvPr>
            <p:ph idx="1"/>
          </p:nvPr>
        </p:nvSpPr>
        <p:spPr>
          <a:xfrm>
            <a:off x="838200" y="1450692"/>
            <a:ext cx="10515600" cy="4907882"/>
          </a:xfrm>
        </p:spPr>
        <p:txBody>
          <a:bodyPr>
            <a:normAutofit lnSpcReduction="10000"/>
          </a:bodyPr>
          <a:lstStyle/>
          <a:p>
            <a:r>
              <a:rPr lang="en-US" dirty="0"/>
              <a:t>The Department of Developmental Services (DDS) provides licensed group homes to only a small minority of adults with intellectual/developmental disabilities (I/DD).</a:t>
            </a:r>
          </a:p>
          <a:p>
            <a:r>
              <a:rPr lang="en-US" dirty="0"/>
              <a:t>The majority of other adults with I/DD need support to live independently.</a:t>
            </a:r>
          </a:p>
          <a:p>
            <a:pPr lvl="1"/>
            <a:r>
              <a:rPr lang="en-US" dirty="0"/>
              <a:t>DDS can provide varying levels of support to individuals who have a place to live.*</a:t>
            </a:r>
          </a:p>
          <a:p>
            <a:pPr lvl="1"/>
            <a:r>
              <a:rPr lang="en-US" dirty="0"/>
              <a:t>Support programs are also available through MassHealth to individuals who have a place to live.</a:t>
            </a:r>
          </a:p>
          <a:p>
            <a:r>
              <a:rPr lang="en-US" dirty="0"/>
              <a:t>The goal of the present effort is to identify ways to create housing options for the majority of people with I/DD in the Medfield area who do </a:t>
            </a:r>
            <a:r>
              <a:rPr lang="en-US" u="sng" dirty="0"/>
              <a:t>not</a:t>
            </a:r>
            <a:r>
              <a:rPr lang="en-US" dirty="0"/>
              <a:t> qualify for a DDS-licensed group home; therefore, the phrase “supported housing” will be used here.</a:t>
            </a:r>
          </a:p>
        </p:txBody>
      </p:sp>
      <p:sp>
        <p:nvSpPr>
          <p:cNvPr id="4" name="TextBox 3">
            <a:extLst>
              <a:ext uri="{FF2B5EF4-FFF2-40B4-BE49-F238E27FC236}">
                <a16:creationId xmlns:a16="http://schemas.microsoft.com/office/drawing/2014/main" id="{80BFB7CB-D04F-4EE3-727C-4D60E9E3FA46}"/>
              </a:ext>
            </a:extLst>
          </p:cNvPr>
          <p:cNvSpPr txBox="1"/>
          <p:nvPr/>
        </p:nvSpPr>
        <p:spPr>
          <a:xfrm>
            <a:off x="953312" y="6206247"/>
            <a:ext cx="10593420" cy="923330"/>
          </a:xfrm>
          <a:prstGeom prst="rect">
            <a:avLst/>
          </a:prstGeom>
          <a:noFill/>
        </p:spPr>
        <p:txBody>
          <a:bodyPr wrap="square" rtlCol="0">
            <a:spAutoFit/>
          </a:bodyPr>
          <a:lstStyle/>
          <a:p>
            <a:pPr marL="174625" indent="-174625"/>
            <a:r>
              <a:rPr lang="en-US" dirty="0"/>
              <a:t>* DDS has sometimes limited support to settings in which no more than five individuals with I/DD are residing under one roof.</a:t>
            </a:r>
          </a:p>
          <a:p>
            <a:endParaRPr lang="en-US" dirty="0"/>
          </a:p>
        </p:txBody>
      </p:sp>
    </p:spTree>
    <p:extLst>
      <p:ext uri="{BB962C8B-B14F-4D97-AF65-F5344CB8AC3E}">
        <p14:creationId xmlns:p14="http://schemas.microsoft.com/office/powerpoint/2010/main" val="1291484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344A7-D494-637C-DB07-FA1CA28742FA}"/>
              </a:ext>
            </a:extLst>
          </p:cNvPr>
          <p:cNvSpPr>
            <a:spLocks noGrp="1"/>
          </p:cNvSpPr>
          <p:nvPr>
            <p:ph type="title"/>
          </p:nvPr>
        </p:nvSpPr>
        <p:spPr>
          <a:xfrm>
            <a:off x="383953" y="1581021"/>
            <a:ext cx="2851298" cy="1325563"/>
          </a:xfrm>
        </p:spPr>
        <p:txBody>
          <a:bodyPr>
            <a:normAutofit/>
          </a:bodyPr>
          <a:lstStyle/>
          <a:p>
            <a:r>
              <a:rPr lang="en-US" sz="4000" dirty="0"/>
              <a:t>Survey respondents</a:t>
            </a:r>
          </a:p>
        </p:txBody>
      </p:sp>
      <p:sp>
        <p:nvSpPr>
          <p:cNvPr id="3" name="Content Placeholder 2">
            <a:extLst>
              <a:ext uri="{FF2B5EF4-FFF2-40B4-BE49-F238E27FC236}">
                <a16:creationId xmlns:a16="http://schemas.microsoft.com/office/drawing/2014/main" id="{F1D8EA63-D4F9-710D-86CF-9F0AECB26F49}"/>
              </a:ext>
            </a:extLst>
          </p:cNvPr>
          <p:cNvSpPr>
            <a:spLocks noGrp="1"/>
          </p:cNvSpPr>
          <p:nvPr>
            <p:ph idx="1"/>
          </p:nvPr>
        </p:nvSpPr>
        <p:spPr>
          <a:xfrm>
            <a:off x="383952" y="3205715"/>
            <a:ext cx="2851299" cy="1674629"/>
          </a:xfrm>
        </p:spPr>
        <p:txBody>
          <a:bodyPr>
            <a:normAutofit fontScale="77500" lnSpcReduction="20000"/>
          </a:bodyPr>
          <a:lstStyle/>
          <a:p>
            <a:r>
              <a:rPr lang="en-US" dirty="0"/>
              <a:t>70 useable responses</a:t>
            </a:r>
          </a:p>
          <a:p>
            <a:r>
              <a:rPr lang="en-US" dirty="0"/>
              <a:t>62 provided zip codes</a:t>
            </a:r>
          </a:p>
          <a:p>
            <a:r>
              <a:rPr lang="en-US" dirty="0"/>
              <a:t>37 shared an email address</a:t>
            </a:r>
          </a:p>
          <a:p>
            <a:endParaRPr lang="en-US" dirty="0"/>
          </a:p>
        </p:txBody>
      </p:sp>
      <p:graphicFrame>
        <p:nvGraphicFramePr>
          <p:cNvPr id="4" name="Table 4">
            <a:extLst>
              <a:ext uri="{FF2B5EF4-FFF2-40B4-BE49-F238E27FC236}">
                <a16:creationId xmlns:a16="http://schemas.microsoft.com/office/drawing/2014/main" id="{DAE21E7C-ED71-91D1-A3C0-36A02F83D07B}"/>
              </a:ext>
            </a:extLst>
          </p:cNvPr>
          <p:cNvGraphicFramePr>
            <a:graphicFrameLocks noGrp="1"/>
          </p:cNvGraphicFramePr>
          <p:nvPr>
            <p:extLst>
              <p:ext uri="{D42A27DB-BD31-4B8C-83A1-F6EECF244321}">
                <p14:modId xmlns:p14="http://schemas.microsoft.com/office/powerpoint/2010/main" val="1377690621"/>
              </p:ext>
            </p:extLst>
          </p:nvPr>
        </p:nvGraphicFramePr>
        <p:xfrm>
          <a:off x="3680047" y="638367"/>
          <a:ext cx="8128000" cy="51917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291649529"/>
                    </a:ext>
                  </a:extLst>
                </a:gridCol>
                <a:gridCol w="2032000">
                  <a:extLst>
                    <a:ext uri="{9D8B030D-6E8A-4147-A177-3AD203B41FA5}">
                      <a16:colId xmlns:a16="http://schemas.microsoft.com/office/drawing/2014/main" val="924320699"/>
                    </a:ext>
                  </a:extLst>
                </a:gridCol>
                <a:gridCol w="2032000">
                  <a:extLst>
                    <a:ext uri="{9D8B030D-6E8A-4147-A177-3AD203B41FA5}">
                      <a16:colId xmlns:a16="http://schemas.microsoft.com/office/drawing/2014/main" val="2936489777"/>
                    </a:ext>
                  </a:extLst>
                </a:gridCol>
                <a:gridCol w="2032000">
                  <a:extLst>
                    <a:ext uri="{9D8B030D-6E8A-4147-A177-3AD203B41FA5}">
                      <a16:colId xmlns:a16="http://schemas.microsoft.com/office/drawing/2014/main" val="3958317416"/>
                    </a:ext>
                  </a:extLst>
                </a:gridCol>
              </a:tblGrid>
              <a:tr h="370840">
                <a:tc gridSpan="4">
                  <a:txBody>
                    <a:bodyPr/>
                    <a:lstStyle/>
                    <a:p>
                      <a:pPr algn="ctr"/>
                      <a:r>
                        <a:rPr lang="en-US" dirty="0"/>
                        <a:t>Geographic distribution of respondents who provided a zip code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752635998"/>
                  </a:ext>
                </a:extLst>
              </a:tr>
              <a:tr h="370840">
                <a:tc>
                  <a:txBody>
                    <a:bodyPr/>
                    <a:lstStyle/>
                    <a:p>
                      <a:r>
                        <a:rPr lang="en-US" b="1" dirty="0"/>
                        <a:t>Municipality</a:t>
                      </a:r>
                    </a:p>
                  </a:txBody>
                  <a:tcPr>
                    <a:solidFill>
                      <a:srgbClr val="00B0F0"/>
                    </a:solidFill>
                  </a:tcPr>
                </a:tc>
                <a:tc>
                  <a:txBody>
                    <a:bodyPr/>
                    <a:lstStyle/>
                    <a:p>
                      <a:r>
                        <a:rPr lang="en-US" b="1" dirty="0"/>
                        <a:t>Respondents</a:t>
                      </a:r>
                    </a:p>
                  </a:txBody>
                  <a:tcPr>
                    <a:solidFill>
                      <a:srgbClr val="00B0F0"/>
                    </a:solidFill>
                  </a:tcPr>
                </a:tc>
                <a:tc>
                  <a:txBody>
                    <a:bodyPr/>
                    <a:lstStyle/>
                    <a:p>
                      <a:r>
                        <a:rPr lang="en-US" b="1" dirty="0"/>
                        <a:t>Municipality</a:t>
                      </a:r>
                    </a:p>
                  </a:txBody>
                  <a:tcPr>
                    <a:solidFill>
                      <a:srgbClr val="00B0F0"/>
                    </a:solidFill>
                  </a:tcPr>
                </a:tc>
                <a:tc>
                  <a:txBody>
                    <a:bodyPr/>
                    <a:lstStyle/>
                    <a:p>
                      <a:r>
                        <a:rPr lang="en-US" b="1" dirty="0"/>
                        <a:t>Respondents</a:t>
                      </a:r>
                    </a:p>
                  </a:txBody>
                  <a:tcPr>
                    <a:solidFill>
                      <a:srgbClr val="00B0F0"/>
                    </a:solidFill>
                  </a:tcPr>
                </a:tc>
                <a:extLst>
                  <a:ext uri="{0D108BD9-81ED-4DB2-BD59-A6C34878D82A}">
                    <a16:rowId xmlns:a16="http://schemas.microsoft.com/office/drawing/2014/main" val="467775365"/>
                  </a:ext>
                </a:extLst>
              </a:tr>
              <a:tr h="370840">
                <a:tc>
                  <a:txBody>
                    <a:bodyPr/>
                    <a:lstStyle/>
                    <a:p>
                      <a:r>
                        <a:rPr lang="en-US" dirty="0"/>
                        <a:t>Medfield</a:t>
                      </a:r>
                    </a:p>
                  </a:txBody>
                  <a:tcPr/>
                </a:tc>
                <a:tc>
                  <a:txBody>
                    <a:bodyPr/>
                    <a:lstStyle/>
                    <a:p>
                      <a:r>
                        <a:rPr lang="en-US" dirty="0"/>
                        <a:t>9</a:t>
                      </a:r>
                    </a:p>
                  </a:txBody>
                  <a:tcPr/>
                </a:tc>
                <a:tc>
                  <a:txBody>
                    <a:bodyPr/>
                    <a:lstStyle/>
                    <a:p>
                      <a:r>
                        <a:rPr lang="en-US" dirty="0"/>
                        <a:t>Natick</a:t>
                      </a:r>
                    </a:p>
                  </a:txBody>
                  <a:tcPr/>
                </a:tc>
                <a:tc>
                  <a:txBody>
                    <a:bodyPr/>
                    <a:lstStyle/>
                    <a:p>
                      <a:r>
                        <a:rPr lang="en-US" dirty="0"/>
                        <a:t>2</a:t>
                      </a:r>
                    </a:p>
                  </a:txBody>
                  <a:tcPr/>
                </a:tc>
                <a:extLst>
                  <a:ext uri="{0D108BD9-81ED-4DB2-BD59-A6C34878D82A}">
                    <a16:rowId xmlns:a16="http://schemas.microsoft.com/office/drawing/2014/main" val="2289491734"/>
                  </a:ext>
                </a:extLst>
              </a:tr>
              <a:tr h="370840">
                <a:tc>
                  <a:txBody>
                    <a:bodyPr/>
                    <a:lstStyle/>
                    <a:p>
                      <a:r>
                        <a:rPr lang="en-US" dirty="0"/>
                        <a:t>Westwood</a:t>
                      </a:r>
                    </a:p>
                  </a:txBody>
                  <a:tcPr/>
                </a:tc>
                <a:tc>
                  <a:txBody>
                    <a:bodyPr/>
                    <a:lstStyle/>
                    <a:p>
                      <a:r>
                        <a:rPr lang="en-US" dirty="0"/>
                        <a:t>8</a:t>
                      </a:r>
                    </a:p>
                  </a:txBody>
                  <a:tcPr/>
                </a:tc>
                <a:tc>
                  <a:txBody>
                    <a:bodyPr/>
                    <a:lstStyle/>
                    <a:p>
                      <a:r>
                        <a:rPr lang="en-US" dirty="0"/>
                        <a:t>Sherborn</a:t>
                      </a:r>
                    </a:p>
                  </a:txBody>
                  <a:tcPr/>
                </a:tc>
                <a:tc>
                  <a:txBody>
                    <a:bodyPr/>
                    <a:lstStyle/>
                    <a:p>
                      <a:r>
                        <a:rPr lang="en-US" dirty="0"/>
                        <a:t>2</a:t>
                      </a:r>
                    </a:p>
                  </a:txBody>
                  <a:tcPr/>
                </a:tc>
                <a:extLst>
                  <a:ext uri="{0D108BD9-81ED-4DB2-BD59-A6C34878D82A}">
                    <a16:rowId xmlns:a16="http://schemas.microsoft.com/office/drawing/2014/main" val="2070207851"/>
                  </a:ext>
                </a:extLst>
              </a:tr>
              <a:tr h="370840">
                <a:tc>
                  <a:txBody>
                    <a:bodyPr/>
                    <a:lstStyle/>
                    <a:p>
                      <a:r>
                        <a:rPr lang="en-US" dirty="0"/>
                        <a:t>Sharon</a:t>
                      </a:r>
                    </a:p>
                  </a:txBody>
                  <a:tcPr/>
                </a:tc>
                <a:tc>
                  <a:txBody>
                    <a:bodyPr/>
                    <a:lstStyle/>
                    <a:p>
                      <a:r>
                        <a:rPr lang="en-US" dirty="0"/>
                        <a:t>7</a:t>
                      </a:r>
                    </a:p>
                  </a:txBody>
                  <a:tcPr/>
                </a:tc>
                <a:tc>
                  <a:txBody>
                    <a:bodyPr/>
                    <a:lstStyle/>
                    <a:p>
                      <a:r>
                        <a:rPr lang="en-US" dirty="0"/>
                        <a:t>Lincoln</a:t>
                      </a:r>
                    </a:p>
                  </a:txBody>
                  <a:tcPr/>
                </a:tc>
                <a:tc>
                  <a:txBody>
                    <a:bodyPr/>
                    <a:lstStyle/>
                    <a:p>
                      <a:r>
                        <a:rPr lang="en-US" dirty="0"/>
                        <a:t>1</a:t>
                      </a:r>
                    </a:p>
                  </a:txBody>
                  <a:tcPr/>
                </a:tc>
                <a:extLst>
                  <a:ext uri="{0D108BD9-81ED-4DB2-BD59-A6C34878D82A}">
                    <a16:rowId xmlns:a16="http://schemas.microsoft.com/office/drawing/2014/main" val="1403922735"/>
                  </a:ext>
                </a:extLst>
              </a:tr>
              <a:tr h="370840">
                <a:tc>
                  <a:txBody>
                    <a:bodyPr/>
                    <a:lstStyle/>
                    <a:p>
                      <a:r>
                        <a:rPr lang="en-US" dirty="0"/>
                        <a:t>Canton</a:t>
                      </a:r>
                    </a:p>
                  </a:txBody>
                  <a:tcPr/>
                </a:tc>
                <a:tc>
                  <a:txBody>
                    <a:bodyPr/>
                    <a:lstStyle/>
                    <a:p>
                      <a:r>
                        <a:rPr lang="en-US" dirty="0"/>
                        <a:t>5</a:t>
                      </a:r>
                    </a:p>
                  </a:txBody>
                  <a:tcPr/>
                </a:tc>
                <a:tc>
                  <a:txBody>
                    <a:bodyPr/>
                    <a:lstStyle/>
                    <a:p>
                      <a:r>
                        <a:rPr lang="en-US" dirty="0"/>
                        <a:t>Dover</a:t>
                      </a:r>
                    </a:p>
                  </a:txBody>
                  <a:tcPr/>
                </a:tc>
                <a:tc>
                  <a:txBody>
                    <a:bodyPr/>
                    <a:lstStyle/>
                    <a:p>
                      <a:r>
                        <a:rPr lang="en-US" dirty="0"/>
                        <a:t>1</a:t>
                      </a:r>
                    </a:p>
                  </a:txBody>
                  <a:tcPr/>
                </a:tc>
                <a:extLst>
                  <a:ext uri="{0D108BD9-81ED-4DB2-BD59-A6C34878D82A}">
                    <a16:rowId xmlns:a16="http://schemas.microsoft.com/office/drawing/2014/main" val="3751628011"/>
                  </a:ext>
                </a:extLst>
              </a:tr>
              <a:tr h="370840">
                <a:tc>
                  <a:txBody>
                    <a:bodyPr/>
                    <a:lstStyle/>
                    <a:p>
                      <a:r>
                        <a:rPr lang="en-US" dirty="0"/>
                        <a:t>Norwood</a:t>
                      </a:r>
                    </a:p>
                  </a:txBody>
                  <a:tcPr/>
                </a:tc>
                <a:tc>
                  <a:txBody>
                    <a:bodyPr/>
                    <a:lstStyle/>
                    <a:p>
                      <a:r>
                        <a:rPr lang="en-US" dirty="0"/>
                        <a:t>4</a:t>
                      </a:r>
                    </a:p>
                  </a:txBody>
                  <a:tcPr/>
                </a:tc>
                <a:tc>
                  <a:txBody>
                    <a:bodyPr/>
                    <a:lstStyle/>
                    <a:p>
                      <a:r>
                        <a:rPr lang="en-US" dirty="0"/>
                        <a:t>Dartmouth</a:t>
                      </a:r>
                    </a:p>
                  </a:txBody>
                  <a:tcPr/>
                </a:tc>
                <a:tc>
                  <a:txBody>
                    <a:bodyPr/>
                    <a:lstStyle/>
                    <a:p>
                      <a:r>
                        <a:rPr lang="en-US" dirty="0"/>
                        <a:t>1</a:t>
                      </a:r>
                    </a:p>
                  </a:txBody>
                  <a:tcPr/>
                </a:tc>
                <a:extLst>
                  <a:ext uri="{0D108BD9-81ED-4DB2-BD59-A6C34878D82A}">
                    <a16:rowId xmlns:a16="http://schemas.microsoft.com/office/drawing/2014/main" val="617110762"/>
                  </a:ext>
                </a:extLst>
              </a:tr>
              <a:tr h="370840">
                <a:tc>
                  <a:txBody>
                    <a:bodyPr/>
                    <a:lstStyle/>
                    <a:p>
                      <a:r>
                        <a:rPr lang="en-US" dirty="0"/>
                        <a:t>Walpole</a:t>
                      </a:r>
                    </a:p>
                  </a:txBody>
                  <a:tcPr/>
                </a:tc>
                <a:tc>
                  <a:txBody>
                    <a:bodyPr/>
                    <a:lstStyle/>
                    <a:p>
                      <a:r>
                        <a:rPr lang="en-US" dirty="0"/>
                        <a:t>4</a:t>
                      </a:r>
                    </a:p>
                  </a:txBody>
                  <a:tcPr/>
                </a:tc>
                <a:tc>
                  <a:txBody>
                    <a:bodyPr/>
                    <a:lstStyle/>
                    <a:p>
                      <a:r>
                        <a:rPr lang="en-US" dirty="0"/>
                        <a:t>Taunton</a:t>
                      </a:r>
                    </a:p>
                  </a:txBody>
                  <a:tcPr/>
                </a:tc>
                <a:tc>
                  <a:txBody>
                    <a:bodyPr/>
                    <a:lstStyle/>
                    <a:p>
                      <a:r>
                        <a:rPr lang="en-US" dirty="0"/>
                        <a:t>1</a:t>
                      </a:r>
                    </a:p>
                  </a:txBody>
                  <a:tcPr/>
                </a:tc>
                <a:extLst>
                  <a:ext uri="{0D108BD9-81ED-4DB2-BD59-A6C34878D82A}">
                    <a16:rowId xmlns:a16="http://schemas.microsoft.com/office/drawing/2014/main" val="3771585264"/>
                  </a:ext>
                </a:extLst>
              </a:tr>
              <a:tr h="370840">
                <a:tc>
                  <a:txBody>
                    <a:bodyPr/>
                    <a:lstStyle/>
                    <a:p>
                      <a:r>
                        <a:rPr lang="en-US" dirty="0"/>
                        <a:t>Framingham</a:t>
                      </a:r>
                    </a:p>
                  </a:txBody>
                  <a:tcPr/>
                </a:tc>
                <a:tc>
                  <a:txBody>
                    <a:bodyPr/>
                    <a:lstStyle/>
                    <a:p>
                      <a:r>
                        <a:rPr lang="en-US" dirty="0"/>
                        <a:t>2</a:t>
                      </a:r>
                    </a:p>
                  </a:txBody>
                  <a:tcPr/>
                </a:tc>
                <a:tc>
                  <a:txBody>
                    <a:bodyPr/>
                    <a:lstStyle/>
                    <a:p>
                      <a:r>
                        <a:rPr lang="en-US" dirty="0"/>
                        <a:t>Wayland</a:t>
                      </a:r>
                    </a:p>
                  </a:txBody>
                  <a:tcPr/>
                </a:tc>
                <a:tc>
                  <a:txBody>
                    <a:bodyPr/>
                    <a:lstStyle/>
                    <a:p>
                      <a:r>
                        <a:rPr lang="en-US" dirty="0"/>
                        <a:t>1</a:t>
                      </a:r>
                    </a:p>
                  </a:txBody>
                  <a:tcPr/>
                </a:tc>
                <a:extLst>
                  <a:ext uri="{0D108BD9-81ED-4DB2-BD59-A6C34878D82A}">
                    <a16:rowId xmlns:a16="http://schemas.microsoft.com/office/drawing/2014/main" val="1953350718"/>
                  </a:ext>
                </a:extLst>
              </a:tr>
              <a:tr h="370840">
                <a:tc>
                  <a:txBody>
                    <a:bodyPr/>
                    <a:lstStyle/>
                    <a:p>
                      <a:r>
                        <a:rPr lang="en-US" dirty="0"/>
                        <a:t>Norfolk</a:t>
                      </a:r>
                    </a:p>
                  </a:txBody>
                  <a:tcPr/>
                </a:tc>
                <a:tc>
                  <a:txBody>
                    <a:bodyPr/>
                    <a:lstStyle/>
                    <a:p>
                      <a:r>
                        <a:rPr lang="en-US" dirty="0"/>
                        <a:t>2</a:t>
                      </a:r>
                    </a:p>
                  </a:txBody>
                  <a:tcPr/>
                </a:tc>
                <a:tc>
                  <a:txBody>
                    <a:bodyPr/>
                    <a:lstStyle/>
                    <a:p>
                      <a:r>
                        <a:rPr lang="en-US" dirty="0"/>
                        <a:t>Dedham</a:t>
                      </a:r>
                    </a:p>
                  </a:txBody>
                  <a:tcPr/>
                </a:tc>
                <a:tc>
                  <a:txBody>
                    <a:bodyPr/>
                    <a:lstStyle/>
                    <a:p>
                      <a:r>
                        <a:rPr lang="en-US" dirty="0"/>
                        <a:t>1</a:t>
                      </a:r>
                    </a:p>
                  </a:txBody>
                  <a:tcPr/>
                </a:tc>
                <a:extLst>
                  <a:ext uri="{0D108BD9-81ED-4DB2-BD59-A6C34878D82A}">
                    <a16:rowId xmlns:a16="http://schemas.microsoft.com/office/drawing/2014/main" val="2844288128"/>
                  </a:ext>
                </a:extLst>
              </a:tr>
              <a:tr h="370840">
                <a:tc>
                  <a:txBody>
                    <a:bodyPr/>
                    <a:lstStyle/>
                    <a:p>
                      <a:r>
                        <a:rPr lang="en-US" dirty="0"/>
                        <a:t>Needham</a:t>
                      </a:r>
                    </a:p>
                  </a:txBody>
                  <a:tcPr/>
                </a:tc>
                <a:tc>
                  <a:txBody>
                    <a:bodyPr/>
                    <a:lstStyle/>
                    <a:p>
                      <a:r>
                        <a:rPr lang="en-US" dirty="0"/>
                        <a:t>2</a:t>
                      </a:r>
                    </a:p>
                  </a:txBody>
                  <a:tcPr/>
                </a:tc>
                <a:tc>
                  <a:txBody>
                    <a:bodyPr/>
                    <a:lstStyle/>
                    <a:p>
                      <a:r>
                        <a:rPr lang="en-US" dirty="0"/>
                        <a:t>Cambridge</a:t>
                      </a:r>
                    </a:p>
                  </a:txBody>
                  <a:tcPr/>
                </a:tc>
                <a:tc>
                  <a:txBody>
                    <a:bodyPr/>
                    <a:lstStyle/>
                    <a:p>
                      <a:r>
                        <a:rPr lang="en-US" dirty="0"/>
                        <a:t>1</a:t>
                      </a:r>
                    </a:p>
                  </a:txBody>
                  <a:tcPr/>
                </a:tc>
                <a:extLst>
                  <a:ext uri="{0D108BD9-81ED-4DB2-BD59-A6C34878D82A}">
                    <a16:rowId xmlns:a16="http://schemas.microsoft.com/office/drawing/2014/main" val="376312983"/>
                  </a:ext>
                </a:extLst>
              </a:tr>
              <a:tr h="370840">
                <a:tc>
                  <a:txBody>
                    <a:bodyPr/>
                    <a:lstStyle/>
                    <a:p>
                      <a:r>
                        <a:rPr lang="en-US" dirty="0"/>
                        <a:t>Holliston</a:t>
                      </a:r>
                    </a:p>
                  </a:txBody>
                  <a:tcPr/>
                </a:tc>
                <a:tc>
                  <a:txBody>
                    <a:bodyPr/>
                    <a:lstStyle/>
                    <a:p>
                      <a:r>
                        <a:rPr lang="en-US" dirty="0"/>
                        <a:t>2</a:t>
                      </a:r>
                    </a:p>
                  </a:txBody>
                  <a:tcPr/>
                </a:tc>
                <a:tc>
                  <a:txBody>
                    <a:bodyPr/>
                    <a:lstStyle/>
                    <a:p>
                      <a:r>
                        <a:rPr lang="en-US" dirty="0"/>
                        <a:t>Millis</a:t>
                      </a:r>
                    </a:p>
                  </a:txBody>
                  <a:tcPr/>
                </a:tc>
                <a:tc>
                  <a:txBody>
                    <a:bodyPr/>
                    <a:lstStyle/>
                    <a:p>
                      <a:r>
                        <a:rPr lang="en-US" dirty="0"/>
                        <a:t>1</a:t>
                      </a:r>
                    </a:p>
                  </a:txBody>
                  <a:tcPr/>
                </a:tc>
                <a:extLst>
                  <a:ext uri="{0D108BD9-81ED-4DB2-BD59-A6C34878D82A}">
                    <a16:rowId xmlns:a16="http://schemas.microsoft.com/office/drawing/2014/main" val="1345724125"/>
                  </a:ext>
                </a:extLst>
              </a:tr>
              <a:tr h="370840">
                <a:tc>
                  <a:txBody>
                    <a:bodyPr/>
                    <a:lstStyle/>
                    <a:p>
                      <a:r>
                        <a:rPr lang="en-US" dirty="0"/>
                        <a:t>Foxborough</a:t>
                      </a:r>
                    </a:p>
                  </a:txBody>
                  <a:tcPr/>
                </a:tc>
                <a:tc>
                  <a:txBody>
                    <a:bodyPr/>
                    <a:lstStyle/>
                    <a:p>
                      <a:r>
                        <a:rPr lang="en-US" dirty="0"/>
                        <a:t>2</a:t>
                      </a:r>
                    </a:p>
                  </a:txBody>
                  <a:tcPr/>
                </a:tc>
                <a:tc>
                  <a:txBody>
                    <a:bodyPr/>
                    <a:lstStyle/>
                    <a:p>
                      <a:r>
                        <a:rPr lang="en-US" dirty="0"/>
                        <a:t>Milton</a:t>
                      </a:r>
                    </a:p>
                  </a:txBody>
                  <a:tcPr/>
                </a:tc>
                <a:tc>
                  <a:txBody>
                    <a:bodyPr/>
                    <a:lstStyle/>
                    <a:p>
                      <a:r>
                        <a:rPr lang="en-US" dirty="0"/>
                        <a:t>1</a:t>
                      </a:r>
                    </a:p>
                  </a:txBody>
                  <a:tcPr/>
                </a:tc>
                <a:extLst>
                  <a:ext uri="{0D108BD9-81ED-4DB2-BD59-A6C34878D82A}">
                    <a16:rowId xmlns:a16="http://schemas.microsoft.com/office/drawing/2014/main" val="4197454052"/>
                  </a:ext>
                </a:extLst>
              </a:tr>
              <a:tr h="370840">
                <a:tc>
                  <a:txBody>
                    <a:bodyPr/>
                    <a:lstStyle/>
                    <a:p>
                      <a:r>
                        <a:rPr lang="en-US" dirty="0"/>
                        <a:t>Plainville</a:t>
                      </a:r>
                    </a:p>
                  </a:txBody>
                  <a:tcPr/>
                </a:tc>
                <a:tc>
                  <a:txBody>
                    <a:bodyPr/>
                    <a:lstStyle/>
                    <a:p>
                      <a:r>
                        <a:rPr lang="en-US" dirty="0"/>
                        <a:t>2</a:t>
                      </a:r>
                    </a:p>
                  </a:txBody>
                  <a:tcPr/>
                </a:tc>
                <a:tc>
                  <a:txBody>
                    <a:bodyPr/>
                    <a:lstStyle/>
                    <a:p>
                      <a:r>
                        <a:rPr lang="en-US" b="1" dirty="0"/>
                        <a:t>Total</a:t>
                      </a:r>
                    </a:p>
                  </a:txBody>
                  <a:tcPr/>
                </a:tc>
                <a:tc>
                  <a:txBody>
                    <a:bodyPr/>
                    <a:lstStyle/>
                    <a:p>
                      <a:r>
                        <a:rPr lang="en-US" b="1" dirty="0"/>
                        <a:t>62</a:t>
                      </a:r>
                    </a:p>
                  </a:txBody>
                  <a:tcPr/>
                </a:tc>
                <a:extLst>
                  <a:ext uri="{0D108BD9-81ED-4DB2-BD59-A6C34878D82A}">
                    <a16:rowId xmlns:a16="http://schemas.microsoft.com/office/drawing/2014/main" val="1847512757"/>
                  </a:ext>
                </a:extLst>
              </a:tr>
            </a:tbl>
          </a:graphicData>
        </a:graphic>
      </p:graphicFrame>
    </p:spTree>
    <p:extLst>
      <p:ext uri="{BB962C8B-B14F-4D97-AF65-F5344CB8AC3E}">
        <p14:creationId xmlns:p14="http://schemas.microsoft.com/office/powerpoint/2010/main" val="248804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344A7-D494-637C-DB07-FA1CA28742FA}"/>
              </a:ext>
            </a:extLst>
          </p:cNvPr>
          <p:cNvSpPr>
            <a:spLocks noGrp="1"/>
          </p:cNvSpPr>
          <p:nvPr>
            <p:ph type="title"/>
          </p:nvPr>
        </p:nvSpPr>
        <p:spPr>
          <a:xfrm>
            <a:off x="838200" y="124361"/>
            <a:ext cx="10961319" cy="1325563"/>
          </a:xfrm>
        </p:spPr>
        <p:txBody>
          <a:bodyPr>
            <a:normAutofit/>
          </a:bodyPr>
          <a:lstStyle/>
          <a:p>
            <a:r>
              <a:rPr lang="en-US" sz="4000" dirty="0"/>
              <a:t>Survey results</a:t>
            </a:r>
          </a:p>
        </p:txBody>
      </p:sp>
      <p:sp>
        <p:nvSpPr>
          <p:cNvPr id="3" name="Content Placeholder 2">
            <a:extLst>
              <a:ext uri="{FF2B5EF4-FFF2-40B4-BE49-F238E27FC236}">
                <a16:creationId xmlns:a16="http://schemas.microsoft.com/office/drawing/2014/main" id="{F1D8EA63-D4F9-710D-86CF-9F0AECB26F49}"/>
              </a:ext>
            </a:extLst>
          </p:cNvPr>
          <p:cNvSpPr>
            <a:spLocks noGrp="1"/>
          </p:cNvSpPr>
          <p:nvPr>
            <p:ph idx="1"/>
          </p:nvPr>
        </p:nvSpPr>
        <p:spPr>
          <a:xfrm>
            <a:off x="838200" y="1294280"/>
            <a:ext cx="10515600" cy="5203795"/>
          </a:xfrm>
        </p:spPr>
        <p:txBody>
          <a:bodyPr>
            <a:normAutofit lnSpcReduction="10000"/>
          </a:bodyPr>
          <a:lstStyle/>
          <a:p>
            <a:r>
              <a:rPr lang="en-US" dirty="0"/>
              <a:t>Average age: 26</a:t>
            </a:r>
          </a:p>
          <a:p>
            <a:r>
              <a:rPr lang="en-US" dirty="0"/>
              <a:t>64% male, 36% female</a:t>
            </a:r>
          </a:p>
          <a:p>
            <a:r>
              <a:rPr lang="en-US" dirty="0"/>
              <a:t>47% have a developmental disability (DD), 14% have an intellectual disability (ID), 39% have both</a:t>
            </a:r>
          </a:p>
          <a:p>
            <a:r>
              <a:rPr lang="en-US" dirty="0"/>
              <a:t>87% have one or more secondary diagnoses, including 60% have anxiety or panic disorder</a:t>
            </a:r>
          </a:p>
          <a:p>
            <a:r>
              <a:rPr lang="en-US" dirty="0"/>
              <a:t>L</a:t>
            </a:r>
            <a:r>
              <a:rPr lang="en-US" sz="2400" dirty="0"/>
              <a:t>evel of support needed:</a:t>
            </a:r>
          </a:p>
          <a:p>
            <a:pPr lvl="1"/>
            <a:r>
              <a:rPr lang="en-US" sz="2000" dirty="0"/>
              <a:t>43% (30 out of 70 survey respondents)  need someone present at all times (henceforth called “Group 1”)</a:t>
            </a:r>
          </a:p>
          <a:p>
            <a:pPr lvl="1"/>
            <a:r>
              <a:rPr lang="en-US" sz="2000" dirty="0"/>
              <a:t>23% (16 0f 70 survey respondents) need some support daily (henceforth called “Group 2”)</a:t>
            </a:r>
          </a:p>
          <a:p>
            <a:pPr lvl="1"/>
            <a:r>
              <a:rPr lang="en-US" sz="2000" dirty="0"/>
              <a:t>34% (24 of 70 survey respondents) need some support weekly (henceforth called “Group 3”)</a:t>
            </a:r>
            <a:endParaRPr lang="en-US" dirty="0"/>
          </a:p>
          <a:p>
            <a:r>
              <a:rPr lang="en-US" dirty="0"/>
              <a:t>The overriding housing preference of all three groups was for a location in town within walking distance of shops.</a:t>
            </a:r>
          </a:p>
          <a:p>
            <a:pPr lvl="1"/>
            <a:endParaRPr lang="en-US" sz="2000" dirty="0"/>
          </a:p>
          <a:p>
            <a:pPr marL="0" indent="0">
              <a:buNone/>
            </a:pPr>
            <a:endParaRPr lang="en-US" dirty="0"/>
          </a:p>
        </p:txBody>
      </p:sp>
    </p:spTree>
    <p:extLst>
      <p:ext uri="{BB962C8B-B14F-4D97-AF65-F5344CB8AC3E}">
        <p14:creationId xmlns:p14="http://schemas.microsoft.com/office/powerpoint/2010/main" val="1516777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0E30F-9D94-61B4-0663-3DC0116F520C}"/>
              </a:ext>
            </a:extLst>
          </p:cNvPr>
          <p:cNvSpPr>
            <a:spLocks noGrp="1"/>
          </p:cNvSpPr>
          <p:nvPr>
            <p:ph type="title"/>
          </p:nvPr>
        </p:nvSpPr>
        <p:spPr/>
        <p:txBody>
          <a:bodyPr/>
          <a:lstStyle/>
          <a:p>
            <a:r>
              <a:rPr lang="en-US" dirty="0"/>
              <a:t>Focus groups </a:t>
            </a:r>
          </a:p>
        </p:txBody>
      </p:sp>
      <p:sp>
        <p:nvSpPr>
          <p:cNvPr id="3" name="Content Placeholder 2">
            <a:extLst>
              <a:ext uri="{FF2B5EF4-FFF2-40B4-BE49-F238E27FC236}">
                <a16:creationId xmlns:a16="http://schemas.microsoft.com/office/drawing/2014/main" id="{A2453424-B841-EA89-9807-5ACBC677EE9D}"/>
              </a:ext>
            </a:extLst>
          </p:cNvPr>
          <p:cNvSpPr>
            <a:spLocks noGrp="1"/>
          </p:cNvSpPr>
          <p:nvPr>
            <p:ph idx="1"/>
          </p:nvPr>
        </p:nvSpPr>
        <p:spPr>
          <a:xfrm>
            <a:off x="838200" y="1690688"/>
            <a:ext cx="10515600" cy="1227610"/>
          </a:xfrm>
        </p:spPr>
        <p:txBody>
          <a:bodyPr>
            <a:normAutofit fontScale="92500" lnSpcReduction="10000"/>
          </a:bodyPr>
          <a:lstStyle/>
          <a:p>
            <a:r>
              <a:rPr lang="en-US" dirty="0"/>
              <a:t>People in each group who had shared an email address were invited to a focus group. 51% of </a:t>
            </a:r>
            <a:r>
              <a:rPr lang="en-US"/>
              <a:t>invitees participated.</a:t>
            </a:r>
            <a:endParaRPr lang="en-US" dirty="0"/>
          </a:p>
          <a:p>
            <a:r>
              <a:rPr lang="en-US" dirty="0"/>
              <a:t>Focus groups met virtually in December and January.</a:t>
            </a:r>
          </a:p>
          <a:p>
            <a:endParaRPr lang="en-US" dirty="0"/>
          </a:p>
        </p:txBody>
      </p:sp>
      <p:graphicFrame>
        <p:nvGraphicFramePr>
          <p:cNvPr id="4" name="Table 4">
            <a:extLst>
              <a:ext uri="{FF2B5EF4-FFF2-40B4-BE49-F238E27FC236}">
                <a16:creationId xmlns:a16="http://schemas.microsoft.com/office/drawing/2014/main" id="{C8825247-8AAB-72D4-0CA9-BBFDA8C38FCD}"/>
              </a:ext>
            </a:extLst>
          </p:cNvPr>
          <p:cNvGraphicFramePr>
            <a:graphicFrameLocks noGrp="1"/>
          </p:cNvGraphicFramePr>
          <p:nvPr>
            <p:extLst>
              <p:ext uri="{D42A27DB-BD31-4B8C-83A1-F6EECF244321}">
                <p14:modId xmlns:p14="http://schemas.microsoft.com/office/powerpoint/2010/main" val="679314006"/>
              </p:ext>
            </p:extLst>
          </p:nvPr>
        </p:nvGraphicFramePr>
        <p:xfrm>
          <a:off x="1118505" y="3441018"/>
          <a:ext cx="9776472" cy="2123440"/>
        </p:xfrm>
        <a:graphic>
          <a:graphicData uri="http://schemas.openxmlformats.org/drawingml/2006/table">
            <a:tbl>
              <a:tblPr firstRow="1" bandRow="1">
                <a:tableStyleId>{5C22544A-7EE6-4342-B048-85BDC9FD1C3A}</a:tableStyleId>
              </a:tblPr>
              <a:tblGrid>
                <a:gridCol w="1429403">
                  <a:extLst>
                    <a:ext uri="{9D8B030D-6E8A-4147-A177-3AD203B41FA5}">
                      <a16:colId xmlns:a16="http://schemas.microsoft.com/office/drawing/2014/main" val="2895319279"/>
                    </a:ext>
                  </a:extLst>
                </a:gridCol>
                <a:gridCol w="1848994">
                  <a:extLst>
                    <a:ext uri="{9D8B030D-6E8A-4147-A177-3AD203B41FA5}">
                      <a16:colId xmlns:a16="http://schemas.microsoft.com/office/drawing/2014/main" val="1224390218"/>
                    </a:ext>
                  </a:extLst>
                </a:gridCol>
                <a:gridCol w="1507787">
                  <a:extLst>
                    <a:ext uri="{9D8B030D-6E8A-4147-A177-3AD203B41FA5}">
                      <a16:colId xmlns:a16="http://schemas.microsoft.com/office/drawing/2014/main" val="2517642848"/>
                    </a:ext>
                  </a:extLst>
                </a:gridCol>
                <a:gridCol w="2052438">
                  <a:extLst>
                    <a:ext uri="{9D8B030D-6E8A-4147-A177-3AD203B41FA5}">
                      <a16:colId xmlns:a16="http://schemas.microsoft.com/office/drawing/2014/main" val="3613458505"/>
                    </a:ext>
                  </a:extLst>
                </a:gridCol>
                <a:gridCol w="2937850">
                  <a:extLst>
                    <a:ext uri="{9D8B030D-6E8A-4147-A177-3AD203B41FA5}">
                      <a16:colId xmlns:a16="http://schemas.microsoft.com/office/drawing/2014/main" val="3234507339"/>
                    </a:ext>
                  </a:extLst>
                </a:gridCol>
              </a:tblGrid>
              <a:tr h="0">
                <a:tc>
                  <a:txBody>
                    <a:bodyPr/>
                    <a:lstStyle/>
                    <a:p>
                      <a:endParaRPr lang="en-US" dirty="0"/>
                    </a:p>
                  </a:txBody>
                  <a:tcPr/>
                </a:tc>
                <a:tc>
                  <a:txBody>
                    <a:bodyPr/>
                    <a:lstStyle/>
                    <a:p>
                      <a:r>
                        <a:rPr lang="en-US" dirty="0"/>
                        <a:t>Level of support</a:t>
                      </a:r>
                    </a:p>
                  </a:txBody>
                  <a:tcPr/>
                </a:tc>
                <a:tc>
                  <a:txBody>
                    <a:bodyPr/>
                    <a:lstStyle/>
                    <a:p>
                      <a:r>
                        <a:rPr lang="en-US" dirty="0"/>
                        <a:t>Focus group size</a:t>
                      </a:r>
                    </a:p>
                  </a:txBody>
                  <a:tcPr/>
                </a:tc>
                <a:tc>
                  <a:txBody>
                    <a:bodyPr/>
                    <a:lstStyle/>
                    <a:p>
                      <a:r>
                        <a:rPr lang="en-US" dirty="0"/>
                        <a:t>Cohort size</a:t>
                      </a:r>
                    </a:p>
                  </a:txBody>
                  <a:tcPr/>
                </a:tc>
                <a:tc>
                  <a:txBody>
                    <a:bodyPr/>
                    <a:lstStyle/>
                    <a:p>
                      <a:r>
                        <a:rPr lang="en-US" dirty="0"/>
                        <a:t>Focus group as a percentage of total cohort</a:t>
                      </a:r>
                    </a:p>
                  </a:txBody>
                  <a:tcPr/>
                </a:tc>
                <a:extLst>
                  <a:ext uri="{0D108BD9-81ED-4DB2-BD59-A6C34878D82A}">
                    <a16:rowId xmlns:a16="http://schemas.microsoft.com/office/drawing/2014/main" val="1583257464"/>
                  </a:ext>
                </a:extLst>
              </a:tr>
              <a:tr h="370840">
                <a:tc>
                  <a:txBody>
                    <a:bodyPr/>
                    <a:lstStyle/>
                    <a:p>
                      <a:r>
                        <a:rPr lang="en-US" dirty="0"/>
                        <a:t>Group 1</a:t>
                      </a:r>
                    </a:p>
                  </a:txBody>
                  <a:tcPr/>
                </a:tc>
                <a:tc>
                  <a:txBody>
                    <a:bodyPr/>
                    <a:lstStyle/>
                    <a:p>
                      <a:r>
                        <a:rPr lang="en-US" dirty="0"/>
                        <a:t>Constant</a:t>
                      </a:r>
                    </a:p>
                  </a:txBody>
                  <a:tcPr/>
                </a:tc>
                <a:tc>
                  <a:txBody>
                    <a:bodyPr/>
                    <a:lstStyle/>
                    <a:p>
                      <a:r>
                        <a:rPr lang="en-US" dirty="0"/>
                        <a:t>9</a:t>
                      </a:r>
                    </a:p>
                  </a:txBody>
                  <a:tcPr/>
                </a:tc>
                <a:tc>
                  <a:txBody>
                    <a:bodyPr/>
                    <a:lstStyle/>
                    <a:p>
                      <a:r>
                        <a:rPr lang="en-US" dirty="0"/>
                        <a:t>30</a:t>
                      </a:r>
                    </a:p>
                  </a:txBody>
                  <a:tcPr/>
                </a:tc>
                <a:tc>
                  <a:txBody>
                    <a:bodyPr/>
                    <a:lstStyle/>
                    <a:p>
                      <a:r>
                        <a:rPr lang="en-US" dirty="0"/>
                        <a:t>30%</a:t>
                      </a:r>
                    </a:p>
                  </a:txBody>
                  <a:tcPr/>
                </a:tc>
                <a:extLst>
                  <a:ext uri="{0D108BD9-81ED-4DB2-BD59-A6C34878D82A}">
                    <a16:rowId xmlns:a16="http://schemas.microsoft.com/office/drawing/2014/main" val="3791742201"/>
                  </a:ext>
                </a:extLst>
              </a:tr>
              <a:tr h="370840">
                <a:tc>
                  <a:txBody>
                    <a:bodyPr/>
                    <a:lstStyle/>
                    <a:p>
                      <a:r>
                        <a:rPr lang="en-US" dirty="0"/>
                        <a:t>Group 2</a:t>
                      </a:r>
                    </a:p>
                  </a:txBody>
                  <a:tcPr/>
                </a:tc>
                <a:tc>
                  <a:txBody>
                    <a:bodyPr/>
                    <a:lstStyle/>
                    <a:p>
                      <a:r>
                        <a:rPr lang="en-US" dirty="0"/>
                        <a:t>Some daily</a:t>
                      </a:r>
                    </a:p>
                  </a:txBody>
                  <a:tcPr/>
                </a:tc>
                <a:tc>
                  <a:txBody>
                    <a:bodyPr/>
                    <a:lstStyle/>
                    <a:p>
                      <a:r>
                        <a:rPr lang="en-US" dirty="0"/>
                        <a:t>4</a:t>
                      </a:r>
                    </a:p>
                  </a:txBody>
                  <a:tcPr/>
                </a:tc>
                <a:tc>
                  <a:txBody>
                    <a:bodyPr/>
                    <a:lstStyle/>
                    <a:p>
                      <a:r>
                        <a:rPr lang="en-US" dirty="0"/>
                        <a:t>16</a:t>
                      </a:r>
                    </a:p>
                  </a:txBody>
                  <a:tcPr/>
                </a:tc>
                <a:tc>
                  <a:txBody>
                    <a:bodyPr/>
                    <a:lstStyle/>
                    <a:p>
                      <a:r>
                        <a:rPr lang="en-US" dirty="0"/>
                        <a:t>25%</a:t>
                      </a:r>
                    </a:p>
                  </a:txBody>
                  <a:tcPr/>
                </a:tc>
                <a:extLst>
                  <a:ext uri="{0D108BD9-81ED-4DB2-BD59-A6C34878D82A}">
                    <a16:rowId xmlns:a16="http://schemas.microsoft.com/office/drawing/2014/main" val="2986966209"/>
                  </a:ext>
                </a:extLst>
              </a:tr>
              <a:tr h="370840">
                <a:tc>
                  <a:txBody>
                    <a:bodyPr/>
                    <a:lstStyle/>
                    <a:p>
                      <a:r>
                        <a:rPr lang="en-US" dirty="0"/>
                        <a:t>Group 3</a:t>
                      </a:r>
                    </a:p>
                  </a:txBody>
                  <a:tcPr/>
                </a:tc>
                <a:tc>
                  <a:txBody>
                    <a:bodyPr/>
                    <a:lstStyle/>
                    <a:p>
                      <a:r>
                        <a:rPr lang="en-US" dirty="0"/>
                        <a:t>Some weekly</a:t>
                      </a:r>
                    </a:p>
                  </a:txBody>
                  <a:tcPr/>
                </a:tc>
                <a:tc>
                  <a:txBody>
                    <a:bodyPr/>
                    <a:lstStyle/>
                    <a:p>
                      <a:r>
                        <a:rPr lang="en-US" dirty="0"/>
                        <a:t>6</a:t>
                      </a:r>
                    </a:p>
                  </a:txBody>
                  <a:tcPr/>
                </a:tc>
                <a:tc>
                  <a:txBody>
                    <a:bodyPr/>
                    <a:lstStyle/>
                    <a:p>
                      <a:r>
                        <a:rPr lang="en-US" dirty="0"/>
                        <a:t>24</a:t>
                      </a:r>
                    </a:p>
                  </a:txBody>
                  <a:tcPr/>
                </a:tc>
                <a:tc>
                  <a:txBody>
                    <a:bodyPr/>
                    <a:lstStyle/>
                    <a:p>
                      <a:r>
                        <a:rPr lang="en-US" dirty="0"/>
                        <a:t>25%</a:t>
                      </a:r>
                    </a:p>
                  </a:txBody>
                  <a:tcPr/>
                </a:tc>
                <a:extLst>
                  <a:ext uri="{0D108BD9-81ED-4DB2-BD59-A6C34878D82A}">
                    <a16:rowId xmlns:a16="http://schemas.microsoft.com/office/drawing/2014/main" val="107204179"/>
                  </a:ext>
                </a:extLst>
              </a:tr>
              <a:tr h="370840">
                <a:tc>
                  <a:txBody>
                    <a:bodyPr/>
                    <a:lstStyle/>
                    <a:p>
                      <a:r>
                        <a:rPr lang="en-US" b="1" dirty="0"/>
                        <a:t>Total</a:t>
                      </a:r>
                    </a:p>
                  </a:txBody>
                  <a:tcPr/>
                </a:tc>
                <a:tc>
                  <a:txBody>
                    <a:bodyPr/>
                    <a:lstStyle/>
                    <a:p>
                      <a:endParaRPr lang="en-US" b="1" dirty="0"/>
                    </a:p>
                  </a:txBody>
                  <a:tcPr/>
                </a:tc>
                <a:tc>
                  <a:txBody>
                    <a:bodyPr/>
                    <a:lstStyle/>
                    <a:p>
                      <a:r>
                        <a:rPr lang="en-US" b="1" dirty="0"/>
                        <a:t>19</a:t>
                      </a:r>
                    </a:p>
                  </a:txBody>
                  <a:tcPr/>
                </a:tc>
                <a:tc>
                  <a:txBody>
                    <a:bodyPr/>
                    <a:lstStyle/>
                    <a:p>
                      <a:r>
                        <a:rPr lang="en-US" b="1" dirty="0"/>
                        <a:t>70</a:t>
                      </a:r>
                    </a:p>
                  </a:txBody>
                  <a:tcPr/>
                </a:tc>
                <a:tc>
                  <a:txBody>
                    <a:bodyPr/>
                    <a:lstStyle/>
                    <a:p>
                      <a:r>
                        <a:rPr lang="en-US" b="1" dirty="0"/>
                        <a:t>27%</a:t>
                      </a:r>
                    </a:p>
                  </a:txBody>
                  <a:tcPr/>
                </a:tc>
                <a:extLst>
                  <a:ext uri="{0D108BD9-81ED-4DB2-BD59-A6C34878D82A}">
                    <a16:rowId xmlns:a16="http://schemas.microsoft.com/office/drawing/2014/main" val="3340808840"/>
                  </a:ext>
                </a:extLst>
              </a:tr>
            </a:tbl>
          </a:graphicData>
        </a:graphic>
      </p:graphicFrame>
    </p:spTree>
    <p:extLst>
      <p:ext uri="{BB962C8B-B14F-4D97-AF65-F5344CB8AC3E}">
        <p14:creationId xmlns:p14="http://schemas.microsoft.com/office/powerpoint/2010/main" val="236729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37C9-AF3C-D204-0A64-BAC4BFFCAAE3}"/>
              </a:ext>
            </a:extLst>
          </p:cNvPr>
          <p:cNvSpPr>
            <a:spLocks noGrp="1"/>
          </p:cNvSpPr>
          <p:nvPr>
            <p:ph type="title"/>
          </p:nvPr>
        </p:nvSpPr>
        <p:spPr>
          <a:xfrm>
            <a:off x="428017" y="113075"/>
            <a:ext cx="10515600" cy="927786"/>
          </a:xfrm>
        </p:spPr>
        <p:txBody>
          <a:bodyPr/>
          <a:lstStyle/>
          <a:p>
            <a:r>
              <a:rPr lang="en-US" dirty="0"/>
              <a:t>Focus group questions </a:t>
            </a:r>
          </a:p>
        </p:txBody>
      </p:sp>
      <p:sp>
        <p:nvSpPr>
          <p:cNvPr id="3" name="Content Placeholder 2">
            <a:extLst>
              <a:ext uri="{FF2B5EF4-FFF2-40B4-BE49-F238E27FC236}">
                <a16:creationId xmlns:a16="http://schemas.microsoft.com/office/drawing/2014/main" id="{5932F1CD-8F7B-F433-0180-FAFA3E77718C}"/>
              </a:ext>
            </a:extLst>
          </p:cNvPr>
          <p:cNvSpPr>
            <a:spLocks noGrp="1"/>
          </p:cNvSpPr>
          <p:nvPr>
            <p:ph idx="1"/>
          </p:nvPr>
        </p:nvSpPr>
        <p:spPr>
          <a:xfrm>
            <a:off x="428017" y="932318"/>
            <a:ext cx="11293813" cy="3532678"/>
          </a:xfrm>
        </p:spPr>
        <p:txBody>
          <a:bodyPr>
            <a:normAutofit/>
          </a:bodyPr>
          <a:lstStyle/>
          <a:p>
            <a:r>
              <a:rPr lang="en-US" dirty="0"/>
              <a:t>Each group discussed a range of housing models.*</a:t>
            </a:r>
          </a:p>
          <a:p>
            <a:r>
              <a:rPr lang="en-US" dirty="0"/>
              <a:t>Participants of each group were asked if they preferred to rent or own.* </a:t>
            </a:r>
          </a:p>
          <a:p>
            <a:pPr lvl="1"/>
            <a:r>
              <a:rPr lang="en-US" dirty="0"/>
              <a:t>If they preferred to rent, they were asked if they preferred to rent from a service provider that owns the property or from a third party that owns the property. </a:t>
            </a:r>
          </a:p>
          <a:p>
            <a:pPr lvl="1"/>
            <a:r>
              <a:rPr lang="en-US" dirty="0"/>
              <a:t>If they preferred to own, they were asked if they preferred a condo association or a limited-equity housing co-operative.</a:t>
            </a:r>
          </a:p>
          <a:p>
            <a:r>
              <a:rPr lang="en-US" dirty="0"/>
              <a:t>Each group was asked their preference for a time frame for housing. The outcomes were: </a:t>
            </a:r>
          </a:p>
          <a:p>
            <a:endParaRPr lang="en-US" dirty="0"/>
          </a:p>
        </p:txBody>
      </p:sp>
      <p:graphicFrame>
        <p:nvGraphicFramePr>
          <p:cNvPr id="4" name="Table 4">
            <a:extLst>
              <a:ext uri="{FF2B5EF4-FFF2-40B4-BE49-F238E27FC236}">
                <a16:creationId xmlns:a16="http://schemas.microsoft.com/office/drawing/2014/main" id="{06E7E7C6-7475-1BD1-B92E-79916D4C333C}"/>
              </a:ext>
            </a:extLst>
          </p:cNvPr>
          <p:cNvGraphicFramePr>
            <a:graphicFrameLocks noGrp="1"/>
          </p:cNvGraphicFramePr>
          <p:nvPr>
            <p:extLst>
              <p:ext uri="{D42A27DB-BD31-4B8C-83A1-F6EECF244321}">
                <p14:modId xmlns:p14="http://schemas.microsoft.com/office/powerpoint/2010/main" val="4247546697"/>
              </p:ext>
            </p:extLst>
          </p:nvPr>
        </p:nvGraphicFramePr>
        <p:xfrm>
          <a:off x="2032000" y="4289898"/>
          <a:ext cx="8128000" cy="18491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796991718"/>
                    </a:ext>
                  </a:extLst>
                </a:gridCol>
                <a:gridCol w="1625600">
                  <a:extLst>
                    <a:ext uri="{9D8B030D-6E8A-4147-A177-3AD203B41FA5}">
                      <a16:colId xmlns:a16="http://schemas.microsoft.com/office/drawing/2014/main" val="3878406400"/>
                    </a:ext>
                  </a:extLst>
                </a:gridCol>
                <a:gridCol w="1625600">
                  <a:extLst>
                    <a:ext uri="{9D8B030D-6E8A-4147-A177-3AD203B41FA5}">
                      <a16:colId xmlns:a16="http://schemas.microsoft.com/office/drawing/2014/main" val="256990642"/>
                    </a:ext>
                  </a:extLst>
                </a:gridCol>
                <a:gridCol w="1625600">
                  <a:extLst>
                    <a:ext uri="{9D8B030D-6E8A-4147-A177-3AD203B41FA5}">
                      <a16:colId xmlns:a16="http://schemas.microsoft.com/office/drawing/2014/main" val="2762994038"/>
                    </a:ext>
                  </a:extLst>
                </a:gridCol>
                <a:gridCol w="1625600">
                  <a:extLst>
                    <a:ext uri="{9D8B030D-6E8A-4147-A177-3AD203B41FA5}">
                      <a16:colId xmlns:a16="http://schemas.microsoft.com/office/drawing/2014/main" val="4275335032"/>
                    </a:ext>
                  </a:extLst>
                </a:gridCol>
              </a:tblGrid>
              <a:tr h="0">
                <a:tc>
                  <a:txBody>
                    <a:bodyPr/>
                    <a:lstStyle/>
                    <a:p>
                      <a:endParaRPr lang="en-US"/>
                    </a:p>
                  </a:txBody>
                  <a:tcPr/>
                </a:tc>
                <a:tc>
                  <a:txBody>
                    <a:bodyPr/>
                    <a:lstStyle/>
                    <a:p>
                      <a:r>
                        <a:rPr lang="en-US" dirty="0"/>
                        <a:t>&lt;2 years</a:t>
                      </a:r>
                    </a:p>
                  </a:txBody>
                  <a:tcPr/>
                </a:tc>
                <a:tc>
                  <a:txBody>
                    <a:bodyPr/>
                    <a:lstStyle/>
                    <a:p>
                      <a:r>
                        <a:rPr lang="en-US" dirty="0"/>
                        <a:t>2-5 years</a:t>
                      </a:r>
                    </a:p>
                  </a:txBody>
                  <a:tcPr/>
                </a:tc>
                <a:tc>
                  <a:txBody>
                    <a:bodyPr/>
                    <a:lstStyle/>
                    <a:p>
                      <a:r>
                        <a:rPr lang="en-US" dirty="0"/>
                        <a:t>5+ years</a:t>
                      </a:r>
                    </a:p>
                  </a:txBody>
                  <a:tcPr/>
                </a:tc>
                <a:tc>
                  <a:txBody>
                    <a:bodyPr/>
                    <a:lstStyle/>
                    <a:p>
                      <a:r>
                        <a:rPr lang="en-US" dirty="0"/>
                        <a:t>Not interested</a:t>
                      </a:r>
                    </a:p>
                  </a:txBody>
                  <a:tcPr/>
                </a:tc>
                <a:extLst>
                  <a:ext uri="{0D108BD9-81ED-4DB2-BD59-A6C34878D82A}">
                    <a16:rowId xmlns:a16="http://schemas.microsoft.com/office/drawing/2014/main" val="3784004055"/>
                  </a:ext>
                </a:extLst>
              </a:tr>
              <a:tr h="370840">
                <a:tc>
                  <a:txBody>
                    <a:bodyPr/>
                    <a:lstStyle/>
                    <a:p>
                      <a:r>
                        <a:rPr lang="en-US" dirty="0"/>
                        <a:t>Group 1</a:t>
                      </a:r>
                    </a:p>
                  </a:txBody>
                  <a:tcPr/>
                </a:tc>
                <a:tc>
                  <a:txBody>
                    <a:bodyPr/>
                    <a:lstStyle/>
                    <a:p>
                      <a:r>
                        <a:rPr lang="en-US" dirty="0"/>
                        <a:t>4 (44%)</a:t>
                      </a:r>
                    </a:p>
                  </a:txBody>
                  <a:tcPr/>
                </a:tc>
                <a:tc>
                  <a:txBody>
                    <a:bodyPr/>
                    <a:lstStyle/>
                    <a:p>
                      <a:r>
                        <a:rPr lang="en-US" dirty="0"/>
                        <a:t>4 (44%)</a:t>
                      </a:r>
                    </a:p>
                  </a:txBody>
                  <a:tcPr/>
                </a:tc>
                <a:tc>
                  <a:txBody>
                    <a:bodyPr/>
                    <a:lstStyle/>
                    <a:p>
                      <a:r>
                        <a:rPr lang="en-US" dirty="0"/>
                        <a:t>1 (11%)</a:t>
                      </a:r>
                    </a:p>
                  </a:txBody>
                  <a:tcPr/>
                </a:tc>
                <a:tc>
                  <a:txBody>
                    <a:bodyPr/>
                    <a:lstStyle/>
                    <a:p>
                      <a:r>
                        <a:rPr lang="en-US" dirty="0"/>
                        <a:t>0 (0%)</a:t>
                      </a:r>
                    </a:p>
                  </a:txBody>
                  <a:tcPr/>
                </a:tc>
                <a:extLst>
                  <a:ext uri="{0D108BD9-81ED-4DB2-BD59-A6C34878D82A}">
                    <a16:rowId xmlns:a16="http://schemas.microsoft.com/office/drawing/2014/main" val="3185403633"/>
                  </a:ext>
                </a:extLst>
              </a:tr>
              <a:tr h="370840">
                <a:tc>
                  <a:txBody>
                    <a:bodyPr/>
                    <a:lstStyle/>
                    <a:p>
                      <a:r>
                        <a:rPr lang="en-US" dirty="0"/>
                        <a:t>Group 2</a:t>
                      </a:r>
                    </a:p>
                  </a:txBody>
                  <a:tcPr/>
                </a:tc>
                <a:tc>
                  <a:txBody>
                    <a:bodyPr/>
                    <a:lstStyle/>
                    <a:p>
                      <a:r>
                        <a:rPr lang="en-US" dirty="0"/>
                        <a:t>3 (75%)</a:t>
                      </a:r>
                    </a:p>
                  </a:txBody>
                  <a:tcPr/>
                </a:tc>
                <a:tc>
                  <a:txBody>
                    <a:bodyPr/>
                    <a:lstStyle/>
                    <a:p>
                      <a:r>
                        <a:rPr lang="en-US" dirty="0"/>
                        <a:t>1 (25%)</a:t>
                      </a:r>
                    </a:p>
                  </a:txBody>
                  <a:tcPr/>
                </a:tc>
                <a:tc>
                  <a:txBody>
                    <a:bodyPr/>
                    <a:lstStyle/>
                    <a:p>
                      <a:r>
                        <a:rPr lang="en-US" dirty="0"/>
                        <a:t>0 (0%)</a:t>
                      </a:r>
                    </a:p>
                  </a:txBody>
                  <a:tcPr/>
                </a:tc>
                <a:tc>
                  <a:txBody>
                    <a:bodyPr/>
                    <a:lstStyle/>
                    <a:p>
                      <a:r>
                        <a:rPr lang="en-US" dirty="0"/>
                        <a:t>0 (0%)</a:t>
                      </a:r>
                    </a:p>
                  </a:txBody>
                  <a:tcPr/>
                </a:tc>
                <a:extLst>
                  <a:ext uri="{0D108BD9-81ED-4DB2-BD59-A6C34878D82A}">
                    <a16:rowId xmlns:a16="http://schemas.microsoft.com/office/drawing/2014/main" val="2374148419"/>
                  </a:ext>
                </a:extLst>
              </a:tr>
              <a:tr h="370840">
                <a:tc>
                  <a:txBody>
                    <a:bodyPr/>
                    <a:lstStyle/>
                    <a:p>
                      <a:r>
                        <a:rPr lang="en-US" dirty="0"/>
                        <a:t>Group 3</a:t>
                      </a:r>
                    </a:p>
                  </a:txBody>
                  <a:tcPr/>
                </a:tc>
                <a:tc>
                  <a:txBody>
                    <a:bodyPr/>
                    <a:lstStyle/>
                    <a:p>
                      <a:r>
                        <a:rPr lang="en-US" dirty="0"/>
                        <a:t>1 (17%)</a:t>
                      </a:r>
                    </a:p>
                  </a:txBody>
                  <a:tcPr/>
                </a:tc>
                <a:tc>
                  <a:txBody>
                    <a:bodyPr/>
                    <a:lstStyle/>
                    <a:p>
                      <a:r>
                        <a:rPr lang="en-US" dirty="0"/>
                        <a:t>4 (67%)</a:t>
                      </a:r>
                    </a:p>
                  </a:txBody>
                  <a:tcPr/>
                </a:tc>
                <a:tc>
                  <a:txBody>
                    <a:bodyPr/>
                    <a:lstStyle/>
                    <a:p>
                      <a:r>
                        <a:rPr lang="en-US" dirty="0"/>
                        <a:t>0 (0%)</a:t>
                      </a:r>
                    </a:p>
                  </a:txBody>
                  <a:tcPr/>
                </a:tc>
                <a:tc>
                  <a:txBody>
                    <a:bodyPr/>
                    <a:lstStyle/>
                    <a:p>
                      <a:r>
                        <a:rPr lang="en-US" dirty="0"/>
                        <a:t>1 (17%)</a:t>
                      </a:r>
                    </a:p>
                  </a:txBody>
                  <a:tcPr/>
                </a:tc>
                <a:extLst>
                  <a:ext uri="{0D108BD9-81ED-4DB2-BD59-A6C34878D82A}">
                    <a16:rowId xmlns:a16="http://schemas.microsoft.com/office/drawing/2014/main" val="3071651877"/>
                  </a:ext>
                </a:extLst>
              </a:tr>
              <a:tr h="370840">
                <a:tc>
                  <a:txBody>
                    <a:bodyPr/>
                    <a:lstStyle/>
                    <a:p>
                      <a:r>
                        <a:rPr lang="en-US" b="1" dirty="0"/>
                        <a:t>Total</a:t>
                      </a:r>
                    </a:p>
                  </a:txBody>
                  <a:tcPr/>
                </a:tc>
                <a:tc>
                  <a:txBody>
                    <a:bodyPr/>
                    <a:lstStyle/>
                    <a:p>
                      <a:r>
                        <a:rPr lang="en-US" b="1" dirty="0"/>
                        <a:t>8 </a:t>
                      </a:r>
                    </a:p>
                  </a:txBody>
                  <a:tcPr/>
                </a:tc>
                <a:tc>
                  <a:txBody>
                    <a:bodyPr/>
                    <a:lstStyle/>
                    <a:p>
                      <a:r>
                        <a:rPr lang="en-US" b="1" dirty="0"/>
                        <a:t>9</a:t>
                      </a:r>
                    </a:p>
                  </a:txBody>
                  <a:tcPr/>
                </a:tc>
                <a:tc>
                  <a:txBody>
                    <a:bodyPr/>
                    <a:lstStyle/>
                    <a:p>
                      <a:r>
                        <a:rPr lang="en-US" b="1" dirty="0"/>
                        <a:t>1</a:t>
                      </a:r>
                    </a:p>
                  </a:txBody>
                  <a:tcPr/>
                </a:tc>
                <a:tc>
                  <a:txBody>
                    <a:bodyPr/>
                    <a:lstStyle/>
                    <a:p>
                      <a:r>
                        <a:rPr lang="en-US" b="1" dirty="0"/>
                        <a:t>1</a:t>
                      </a:r>
                    </a:p>
                  </a:txBody>
                  <a:tcPr/>
                </a:tc>
                <a:extLst>
                  <a:ext uri="{0D108BD9-81ED-4DB2-BD59-A6C34878D82A}">
                    <a16:rowId xmlns:a16="http://schemas.microsoft.com/office/drawing/2014/main" val="840861098"/>
                  </a:ext>
                </a:extLst>
              </a:tr>
            </a:tbl>
          </a:graphicData>
        </a:graphic>
      </p:graphicFrame>
      <p:sp>
        <p:nvSpPr>
          <p:cNvPr id="5" name="TextBox 4">
            <a:extLst>
              <a:ext uri="{FF2B5EF4-FFF2-40B4-BE49-F238E27FC236}">
                <a16:creationId xmlns:a16="http://schemas.microsoft.com/office/drawing/2014/main" id="{3E4E515C-72FC-E6C2-DB6C-967FDF075C4C}"/>
              </a:ext>
            </a:extLst>
          </p:cNvPr>
          <p:cNvSpPr txBox="1"/>
          <p:nvPr/>
        </p:nvSpPr>
        <p:spPr>
          <a:xfrm>
            <a:off x="729574" y="6293796"/>
            <a:ext cx="10214043" cy="646331"/>
          </a:xfrm>
          <a:prstGeom prst="rect">
            <a:avLst/>
          </a:prstGeom>
          <a:noFill/>
        </p:spPr>
        <p:txBody>
          <a:bodyPr wrap="square" rtlCol="0">
            <a:spAutoFit/>
          </a:bodyPr>
          <a:lstStyle/>
          <a:p>
            <a:r>
              <a:rPr lang="en-US" dirty="0"/>
              <a:t>* Detailed outcomes of these discussions are in the appendices of the white paper.</a:t>
            </a:r>
          </a:p>
          <a:p>
            <a:endParaRPr lang="en-US" dirty="0"/>
          </a:p>
        </p:txBody>
      </p:sp>
    </p:spTree>
    <p:extLst>
      <p:ext uri="{BB962C8B-B14F-4D97-AF65-F5344CB8AC3E}">
        <p14:creationId xmlns:p14="http://schemas.microsoft.com/office/powerpoint/2010/main" val="146552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251B3-ADC0-A821-88BC-19477DAFC9C5}"/>
              </a:ext>
            </a:extLst>
          </p:cNvPr>
          <p:cNvSpPr>
            <a:spLocks noGrp="1"/>
          </p:cNvSpPr>
          <p:nvPr>
            <p:ph type="title"/>
          </p:nvPr>
        </p:nvSpPr>
        <p:spPr/>
        <p:txBody>
          <a:bodyPr/>
          <a:lstStyle/>
          <a:p>
            <a:r>
              <a:rPr lang="en-US" dirty="0"/>
              <a:t>Next steps (1)</a:t>
            </a:r>
          </a:p>
        </p:txBody>
      </p:sp>
      <p:sp>
        <p:nvSpPr>
          <p:cNvPr id="3" name="Content Placeholder 2">
            <a:extLst>
              <a:ext uri="{FF2B5EF4-FFF2-40B4-BE49-F238E27FC236}">
                <a16:creationId xmlns:a16="http://schemas.microsoft.com/office/drawing/2014/main" id="{138CFF22-9515-0CD9-8CAA-0787E96CD40E}"/>
              </a:ext>
            </a:extLst>
          </p:cNvPr>
          <p:cNvSpPr>
            <a:spLocks noGrp="1"/>
          </p:cNvSpPr>
          <p:nvPr>
            <p:ph idx="1"/>
          </p:nvPr>
        </p:nvSpPr>
        <p:spPr>
          <a:xfrm>
            <a:off x="838200" y="1592162"/>
            <a:ext cx="10515600" cy="4351338"/>
          </a:xfrm>
        </p:spPr>
        <p:txBody>
          <a:bodyPr>
            <a:normAutofit fontScale="92500"/>
          </a:bodyPr>
          <a:lstStyle/>
          <a:p>
            <a:r>
              <a:rPr lang="en-US" dirty="0"/>
              <a:t>With a wealth of data from the survey and focus group sessions on individual support needs and family housing preferences, the next step in the MAHT supported housing initiative is to bring service providers into the conversation. </a:t>
            </a:r>
          </a:p>
          <a:p>
            <a:pPr lvl="1"/>
            <a:r>
              <a:rPr lang="en-US" dirty="0"/>
              <a:t>An initial step is to share this report with providers and elicit their feedback via an RFI to see what the providers are willing to do operationally and financially to support housing for people with disabilities in Medfield.</a:t>
            </a:r>
          </a:p>
          <a:p>
            <a:pPr lvl="1"/>
            <a:r>
              <a:rPr lang="en-US" dirty="0"/>
              <a:t>Given the strong impetus of this endeavor to meet the needs of local residents with disabilities, it is important to emphasize that a service provider should be willing to continue the discussion with the families.</a:t>
            </a:r>
          </a:p>
          <a:p>
            <a:r>
              <a:rPr lang="en-US" dirty="0"/>
              <a:t>There are approximately half a dozen service providers serving the Medfield area who would be capable of undertaking a project like this. </a:t>
            </a:r>
          </a:p>
        </p:txBody>
      </p:sp>
    </p:spTree>
    <p:extLst>
      <p:ext uri="{BB962C8B-B14F-4D97-AF65-F5344CB8AC3E}">
        <p14:creationId xmlns:p14="http://schemas.microsoft.com/office/powerpoint/2010/main" val="1920510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251B3-ADC0-A821-88BC-19477DAFC9C5}"/>
              </a:ext>
            </a:extLst>
          </p:cNvPr>
          <p:cNvSpPr>
            <a:spLocks noGrp="1"/>
          </p:cNvSpPr>
          <p:nvPr>
            <p:ph type="title"/>
          </p:nvPr>
        </p:nvSpPr>
        <p:spPr/>
        <p:txBody>
          <a:bodyPr/>
          <a:lstStyle/>
          <a:p>
            <a:r>
              <a:rPr lang="en-US" dirty="0"/>
              <a:t>Next steps (2)</a:t>
            </a:r>
          </a:p>
        </p:txBody>
      </p:sp>
      <p:sp>
        <p:nvSpPr>
          <p:cNvPr id="3" name="Content Placeholder 2">
            <a:extLst>
              <a:ext uri="{FF2B5EF4-FFF2-40B4-BE49-F238E27FC236}">
                <a16:creationId xmlns:a16="http://schemas.microsoft.com/office/drawing/2014/main" id="{138CFF22-9515-0CD9-8CAA-0787E96CD40E}"/>
              </a:ext>
            </a:extLst>
          </p:cNvPr>
          <p:cNvSpPr>
            <a:spLocks noGrp="1"/>
          </p:cNvSpPr>
          <p:nvPr>
            <p:ph idx="1"/>
          </p:nvPr>
        </p:nvSpPr>
        <p:spPr>
          <a:xfrm>
            <a:off x="838200" y="1690688"/>
            <a:ext cx="10515600" cy="4584903"/>
          </a:xfrm>
        </p:spPr>
        <p:txBody>
          <a:bodyPr>
            <a:normAutofit/>
          </a:bodyPr>
          <a:lstStyle/>
          <a:p>
            <a:r>
              <a:rPr lang="en-US" dirty="0"/>
              <a:t>Once it is ascertained there is interest from one or more service agencies, the cleanest approach for the MAHT is to issue a formal RFP.</a:t>
            </a:r>
          </a:p>
          <a:p>
            <a:r>
              <a:rPr lang="en-US" dirty="0"/>
              <a:t>The RFP should: </a:t>
            </a:r>
          </a:p>
          <a:p>
            <a:pPr lvl="1"/>
            <a:r>
              <a:rPr lang="en-US" dirty="0"/>
              <a:t>Stipulate that respondents should be public charities able to meet the standard for property tax exemption found in G.L. c. 59, § 5, Clause 3 (real and personal property of charitable organizations) </a:t>
            </a:r>
          </a:p>
          <a:p>
            <a:pPr lvl="1"/>
            <a:r>
              <a:rPr lang="en-US" dirty="0"/>
              <a:t>Direct providers to address the following:</a:t>
            </a:r>
          </a:p>
          <a:p>
            <a:pPr lvl="2"/>
            <a:r>
              <a:rPr lang="en-US" dirty="0"/>
              <a:t>The populations to be served (including preference for residents of Medfield and surrounding towns)</a:t>
            </a:r>
          </a:p>
          <a:p>
            <a:pPr lvl="2"/>
            <a:r>
              <a:rPr lang="en-US" dirty="0"/>
              <a:t>The housing model(s) and the costs and resources available from public and private sources</a:t>
            </a:r>
          </a:p>
          <a:p>
            <a:pPr lvl="2"/>
            <a:r>
              <a:rPr lang="en-US" dirty="0"/>
              <a:t>The provider’s expectations of the MAHT for financial support.</a:t>
            </a:r>
          </a:p>
        </p:txBody>
      </p:sp>
    </p:spTree>
    <p:extLst>
      <p:ext uri="{BB962C8B-B14F-4D97-AF65-F5344CB8AC3E}">
        <p14:creationId xmlns:p14="http://schemas.microsoft.com/office/powerpoint/2010/main" val="3379831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1594</Words>
  <Application>Microsoft Office PowerPoint</Application>
  <PresentationFormat>Widescreen</PresentationFormat>
  <Paragraphs>160</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Verdana</vt:lpstr>
      <vt:lpstr>Office Theme</vt:lpstr>
      <vt:lpstr>Housing options for adults with disabilities</vt:lpstr>
      <vt:lpstr>Roles of the Affordable Housing Trust and Autism Housing Pathways</vt:lpstr>
      <vt:lpstr>Regulatory context</vt:lpstr>
      <vt:lpstr>Survey respondents</vt:lpstr>
      <vt:lpstr>Survey results</vt:lpstr>
      <vt:lpstr>Focus groups </vt:lpstr>
      <vt:lpstr>Focus group questions </vt:lpstr>
      <vt:lpstr>Next steps (1)</vt:lpstr>
      <vt:lpstr>Next steps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options for adults with disabilities</dc:title>
  <dc:creator>Catherine Boyle</dc:creator>
  <cp:lastModifiedBy>Catherine Boyle</cp:lastModifiedBy>
  <cp:revision>1</cp:revision>
  <dcterms:created xsi:type="dcterms:W3CDTF">2023-03-27T17:32:27Z</dcterms:created>
  <dcterms:modified xsi:type="dcterms:W3CDTF">2023-03-27T19:45:16Z</dcterms:modified>
</cp:coreProperties>
</file>