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86" r:id="rId4"/>
    <p:sldId id="285" r:id="rId5"/>
    <p:sldId id="283" r:id="rId6"/>
    <p:sldId id="284" r:id="rId7"/>
    <p:sldId id="287" r:id="rId8"/>
    <p:sldId id="289" r:id="rId9"/>
    <p:sldId id="288" r:id="rId10"/>
    <p:sldId id="290" r:id="rId11"/>
    <p:sldId id="268" r:id="rId12"/>
    <p:sldId id="269" r:id="rId13"/>
    <p:sldId id="270" r:id="rId14"/>
    <p:sldId id="271" r:id="rId15"/>
    <p:sldId id="272" r:id="rId16"/>
    <p:sldId id="273" r:id="rId17"/>
    <p:sldId id="274" r:id="rId18"/>
    <p:sldId id="275" r:id="rId19"/>
    <p:sldId id="276" r:id="rId20"/>
    <p:sldId id="277"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04" d="100"/>
          <a:sy n="104" d="100"/>
        </p:scale>
        <p:origin x="20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63847-7966-4C1F-B528-8CCE452D3A60}" type="datetimeFigureOut">
              <a:rPr lang="en-US" smtClean="0"/>
              <a:t>5/10/23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A2926-7B94-4A64-9CC1-A03620745082}" type="slidenum">
              <a:rPr lang="en-US" smtClean="0"/>
              <a:t>‹#›</a:t>
            </a:fld>
            <a:endParaRPr lang="en-US"/>
          </a:p>
        </p:txBody>
      </p:sp>
    </p:spTree>
    <p:extLst>
      <p:ext uri="{BB962C8B-B14F-4D97-AF65-F5344CB8AC3E}">
        <p14:creationId xmlns:p14="http://schemas.microsoft.com/office/powerpoint/2010/main" val="408973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14ADAB4-0CDA-4064-A1D6-1E2352A42EF7}" type="datetime1">
              <a:rPr lang="en-US" smtClean="0"/>
              <a:t>5/10/23</a:t>
            </a:fld>
            <a:endParaRPr lang="en-US"/>
          </a:p>
        </p:txBody>
      </p:sp>
      <p:sp>
        <p:nvSpPr>
          <p:cNvPr id="5" name="Footer Placeholder 4"/>
          <p:cNvSpPr>
            <a:spLocks noGrp="1"/>
          </p:cNvSpPr>
          <p:nvPr>
            <p:ph type="ftr" sz="quarter" idx="11"/>
          </p:nvPr>
        </p:nvSpPr>
        <p:spPr/>
        <p:txBody>
          <a:bodyPr/>
          <a:lstStyle/>
          <a:p>
            <a:r>
              <a:rPr lang="en-US"/>
              <a:t>Medfield Open Space &amp; Recreation Plan (2023-2030)</a:t>
            </a:r>
          </a:p>
        </p:txBody>
      </p:sp>
      <p:sp>
        <p:nvSpPr>
          <p:cNvPr id="6" name="Slide Number Placeholder 5"/>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380344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5CE2E-3C81-40AE-96BA-B64166C19C8A}" type="datetime1">
              <a:rPr lang="en-US" smtClean="0"/>
              <a:t>5/10/23</a:t>
            </a:fld>
            <a:endParaRPr lang="en-US"/>
          </a:p>
        </p:txBody>
      </p:sp>
      <p:sp>
        <p:nvSpPr>
          <p:cNvPr id="5" name="Footer Placeholder 4"/>
          <p:cNvSpPr>
            <a:spLocks noGrp="1"/>
          </p:cNvSpPr>
          <p:nvPr>
            <p:ph type="ftr" sz="quarter" idx="11"/>
          </p:nvPr>
        </p:nvSpPr>
        <p:spPr/>
        <p:txBody>
          <a:bodyPr/>
          <a:lstStyle/>
          <a:p>
            <a:r>
              <a:rPr lang="en-US"/>
              <a:t>Medfield Open Space &amp; Recreation Plan (2023-2030)</a:t>
            </a:r>
          </a:p>
        </p:txBody>
      </p:sp>
      <p:sp>
        <p:nvSpPr>
          <p:cNvPr id="6" name="Slide Number Placeholder 5"/>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241801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7E4DB-20AD-4A33-9756-380587571402}" type="datetime1">
              <a:rPr lang="en-US" smtClean="0"/>
              <a:t>5/10/23</a:t>
            </a:fld>
            <a:endParaRPr lang="en-US"/>
          </a:p>
        </p:txBody>
      </p:sp>
      <p:sp>
        <p:nvSpPr>
          <p:cNvPr id="5" name="Footer Placeholder 4"/>
          <p:cNvSpPr>
            <a:spLocks noGrp="1"/>
          </p:cNvSpPr>
          <p:nvPr>
            <p:ph type="ftr" sz="quarter" idx="11"/>
          </p:nvPr>
        </p:nvSpPr>
        <p:spPr/>
        <p:txBody>
          <a:bodyPr/>
          <a:lstStyle/>
          <a:p>
            <a:r>
              <a:rPr lang="en-US"/>
              <a:t>Medfield Open Space &amp; Recreation Plan (2023-2030)</a:t>
            </a:r>
          </a:p>
        </p:txBody>
      </p:sp>
      <p:sp>
        <p:nvSpPr>
          <p:cNvPr id="6" name="Slide Number Placeholder 5"/>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108966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E2A30-2DF1-4EAA-AE6C-10AD56EE8D16}" type="datetime1">
              <a:rPr lang="en-US" smtClean="0"/>
              <a:t>5/10/23</a:t>
            </a:fld>
            <a:endParaRPr lang="en-US"/>
          </a:p>
        </p:txBody>
      </p:sp>
      <p:sp>
        <p:nvSpPr>
          <p:cNvPr id="5" name="Footer Placeholder 4"/>
          <p:cNvSpPr>
            <a:spLocks noGrp="1"/>
          </p:cNvSpPr>
          <p:nvPr>
            <p:ph type="ftr" sz="quarter" idx="11"/>
          </p:nvPr>
        </p:nvSpPr>
        <p:spPr/>
        <p:txBody>
          <a:bodyPr/>
          <a:lstStyle/>
          <a:p>
            <a:r>
              <a:rPr lang="en-US"/>
              <a:t>Medfield Open Space &amp; Recreation Plan (2023-2030)</a:t>
            </a:r>
          </a:p>
        </p:txBody>
      </p:sp>
      <p:sp>
        <p:nvSpPr>
          <p:cNvPr id="6" name="Slide Number Placeholder 5"/>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34153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1C060F-4D4A-41D7-B7CE-1766E55C35A0}" type="datetime1">
              <a:rPr lang="en-US" smtClean="0"/>
              <a:t>5/10/23</a:t>
            </a:fld>
            <a:endParaRPr lang="en-US"/>
          </a:p>
        </p:txBody>
      </p:sp>
      <p:sp>
        <p:nvSpPr>
          <p:cNvPr id="5" name="Footer Placeholder 4"/>
          <p:cNvSpPr>
            <a:spLocks noGrp="1"/>
          </p:cNvSpPr>
          <p:nvPr>
            <p:ph type="ftr" sz="quarter" idx="11"/>
          </p:nvPr>
        </p:nvSpPr>
        <p:spPr/>
        <p:txBody>
          <a:bodyPr/>
          <a:lstStyle/>
          <a:p>
            <a:r>
              <a:rPr lang="en-US"/>
              <a:t>Medfield Open Space &amp; Recreation Plan (2023-2030)</a:t>
            </a:r>
          </a:p>
        </p:txBody>
      </p:sp>
      <p:sp>
        <p:nvSpPr>
          <p:cNvPr id="6" name="Slide Number Placeholder 5"/>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265637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3C4C932-9A0E-42BC-8C99-4131987EAF00}" type="datetime1">
              <a:rPr lang="en-US" smtClean="0"/>
              <a:t>5/10/23</a:t>
            </a:fld>
            <a:endParaRPr lang="en-US" dirty="0"/>
          </a:p>
        </p:txBody>
      </p:sp>
      <p:sp>
        <p:nvSpPr>
          <p:cNvPr id="6" name="Footer Placeholder 5"/>
          <p:cNvSpPr>
            <a:spLocks noGrp="1"/>
          </p:cNvSpPr>
          <p:nvPr>
            <p:ph type="ftr" sz="quarter" idx="11"/>
          </p:nvPr>
        </p:nvSpPr>
        <p:spPr/>
        <p:txBody>
          <a:bodyPr/>
          <a:lstStyle/>
          <a:p>
            <a:r>
              <a:rPr lang="en-US"/>
              <a:t>Medfield Open Space &amp; Recreation Plan (2023-2030)</a:t>
            </a:r>
            <a:endParaRPr lang="en-US" dirty="0"/>
          </a:p>
        </p:txBody>
      </p:sp>
      <p:sp>
        <p:nvSpPr>
          <p:cNvPr id="7" name="Slide Number Placeholder 6"/>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333374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8C0987-C17F-4353-9A5C-C06FF2241E28}" type="datetime1">
              <a:rPr lang="en-US" smtClean="0"/>
              <a:t>5/10/23</a:t>
            </a:fld>
            <a:endParaRPr lang="en-US" dirty="0"/>
          </a:p>
        </p:txBody>
      </p:sp>
      <p:sp>
        <p:nvSpPr>
          <p:cNvPr id="8" name="Footer Placeholder 7"/>
          <p:cNvSpPr>
            <a:spLocks noGrp="1"/>
          </p:cNvSpPr>
          <p:nvPr>
            <p:ph type="ftr" sz="quarter" idx="11"/>
          </p:nvPr>
        </p:nvSpPr>
        <p:spPr/>
        <p:txBody>
          <a:bodyPr/>
          <a:lstStyle/>
          <a:p>
            <a:r>
              <a:rPr lang="en-US"/>
              <a:t>Medfield Open Space &amp; Recreation Plan (2023-2030)</a:t>
            </a:r>
            <a:endParaRPr lang="en-US" dirty="0"/>
          </a:p>
        </p:txBody>
      </p:sp>
      <p:sp>
        <p:nvSpPr>
          <p:cNvPr id="9" name="Slide Number Placeholder 8"/>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335306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4C5F3342-CB1F-4596-9D3F-A14C38257EB2}" type="datetime1">
              <a:rPr lang="en-US" smtClean="0"/>
              <a:t>5/10/23</a:t>
            </a:fld>
            <a:endParaRPr lang="en-US"/>
          </a:p>
        </p:txBody>
      </p:sp>
      <p:sp>
        <p:nvSpPr>
          <p:cNvPr id="4" name="Footer Placeholder 3"/>
          <p:cNvSpPr>
            <a:spLocks noGrp="1"/>
          </p:cNvSpPr>
          <p:nvPr>
            <p:ph type="ftr" sz="quarter" idx="11"/>
          </p:nvPr>
        </p:nvSpPr>
        <p:spPr/>
        <p:txBody>
          <a:bodyPr/>
          <a:lstStyle/>
          <a:p>
            <a:r>
              <a:rPr lang="en-US"/>
              <a:t>Medfield Open Space &amp; Recreation Plan (2023-2030)</a:t>
            </a:r>
          </a:p>
        </p:txBody>
      </p:sp>
      <p:sp>
        <p:nvSpPr>
          <p:cNvPr id="5" name="Slide Number Placeholder 4"/>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164850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7768E-C57C-4EBC-AE66-F645821CAAA8}" type="datetime1">
              <a:rPr lang="en-US" smtClean="0"/>
              <a:t>5/10/23</a:t>
            </a:fld>
            <a:endParaRPr lang="en-US"/>
          </a:p>
        </p:txBody>
      </p:sp>
      <p:sp>
        <p:nvSpPr>
          <p:cNvPr id="3" name="Footer Placeholder 2"/>
          <p:cNvSpPr>
            <a:spLocks noGrp="1"/>
          </p:cNvSpPr>
          <p:nvPr>
            <p:ph type="ftr" sz="quarter" idx="11"/>
          </p:nvPr>
        </p:nvSpPr>
        <p:spPr/>
        <p:txBody>
          <a:bodyPr/>
          <a:lstStyle/>
          <a:p>
            <a:r>
              <a:rPr lang="en-US"/>
              <a:t>Medfield Open Space &amp; Recreation Plan (2023-2030)</a:t>
            </a:r>
          </a:p>
        </p:txBody>
      </p:sp>
      <p:sp>
        <p:nvSpPr>
          <p:cNvPr id="4" name="Slide Number Placeholder 3"/>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329504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DA08E-A662-40F5-BA0D-6AFA1B360F08}" type="datetime1">
              <a:rPr lang="en-US" smtClean="0"/>
              <a:t>5/10/23</a:t>
            </a:fld>
            <a:endParaRPr lang="en-US"/>
          </a:p>
        </p:txBody>
      </p:sp>
      <p:sp>
        <p:nvSpPr>
          <p:cNvPr id="6" name="Footer Placeholder 5"/>
          <p:cNvSpPr>
            <a:spLocks noGrp="1"/>
          </p:cNvSpPr>
          <p:nvPr>
            <p:ph type="ftr" sz="quarter" idx="11"/>
          </p:nvPr>
        </p:nvSpPr>
        <p:spPr/>
        <p:txBody>
          <a:bodyPr/>
          <a:lstStyle/>
          <a:p>
            <a:r>
              <a:rPr lang="en-US"/>
              <a:t>Medfield Open Space &amp; Recreation Plan (2023-2030)</a:t>
            </a:r>
          </a:p>
        </p:txBody>
      </p:sp>
      <p:sp>
        <p:nvSpPr>
          <p:cNvPr id="7" name="Slide Number Placeholder 6"/>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291328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2531C7-E5CD-4B40-AD78-33363F94B587}" type="datetime1">
              <a:rPr lang="en-US" smtClean="0"/>
              <a:t>5/10/23</a:t>
            </a:fld>
            <a:endParaRPr lang="en-US"/>
          </a:p>
        </p:txBody>
      </p:sp>
      <p:sp>
        <p:nvSpPr>
          <p:cNvPr id="6" name="Footer Placeholder 5"/>
          <p:cNvSpPr>
            <a:spLocks noGrp="1"/>
          </p:cNvSpPr>
          <p:nvPr>
            <p:ph type="ftr" sz="quarter" idx="11"/>
          </p:nvPr>
        </p:nvSpPr>
        <p:spPr/>
        <p:txBody>
          <a:bodyPr/>
          <a:lstStyle/>
          <a:p>
            <a:r>
              <a:rPr lang="en-US"/>
              <a:t>Medfield Open Space &amp; Recreation Plan (2023-2030)</a:t>
            </a:r>
          </a:p>
        </p:txBody>
      </p:sp>
      <p:sp>
        <p:nvSpPr>
          <p:cNvPr id="7" name="Slide Number Placeholder 6"/>
          <p:cNvSpPr>
            <a:spLocks noGrp="1"/>
          </p:cNvSpPr>
          <p:nvPr>
            <p:ph type="sldNum" sz="quarter" idx="12"/>
          </p:nvPr>
        </p:nvSpPr>
        <p:spPr/>
        <p:txBody>
          <a:bodyPr/>
          <a:lstStyle/>
          <a:p>
            <a:fld id="{0470EA56-28B7-4475-B57B-064F255465ED}" type="slidenum">
              <a:rPr lang="en-US" smtClean="0"/>
              <a:t>‹#›</a:t>
            </a:fld>
            <a:endParaRPr lang="en-US"/>
          </a:p>
        </p:txBody>
      </p:sp>
    </p:spTree>
    <p:extLst>
      <p:ext uri="{BB962C8B-B14F-4D97-AF65-F5344CB8AC3E}">
        <p14:creationId xmlns:p14="http://schemas.microsoft.com/office/powerpoint/2010/main" val="372770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12C7-EBAE-4BA5-83D7-9AF7DA52C998}" type="datetime1">
              <a:rPr lang="en-US" smtClean="0"/>
              <a:t>5/10/23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Medfield Open Space &amp; Recreation Plan (2023-2030)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0EA56-28B7-4475-B57B-064F255465ED}" type="slidenum">
              <a:rPr lang="en-US" smtClean="0"/>
              <a:t>‹#›</a:t>
            </a:fld>
            <a:endParaRPr lang="en-US"/>
          </a:p>
        </p:txBody>
      </p:sp>
    </p:spTree>
    <p:extLst>
      <p:ext uri="{BB962C8B-B14F-4D97-AF65-F5344CB8AC3E}">
        <p14:creationId xmlns:p14="http://schemas.microsoft.com/office/powerpoint/2010/main" val="265925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own.medfield.net/2112/OSRP-Committee" TargetMode="Externa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70577" y="165682"/>
            <a:ext cx="12021423" cy="6692318"/>
          </a:xfrm>
          <a:prstGeom prst="rect">
            <a:avLst/>
          </a:prstGeom>
        </p:spPr>
      </p:pic>
      <p:sp>
        <p:nvSpPr>
          <p:cNvPr id="2" name="Title 1"/>
          <p:cNvSpPr>
            <a:spLocks noGrp="1"/>
          </p:cNvSpPr>
          <p:nvPr>
            <p:ph type="ctrTitle"/>
          </p:nvPr>
        </p:nvSpPr>
        <p:spPr>
          <a:xfrm>
            <a:off x="1090568" y="264588"/>
            <a:ext cx="10981190" cy="756771"/>
          </a:xfrm>
        </p:spPr>
        <p:txBody>
          <a:bodyPr>
            <a:normAutofit/>
          </a:bodyPr>
          <a:lstStyle/>
          <a:p>
            <a:r>
              <a:rPr lang="en-US" sz="4000" b="1" dirty="0">
                <a:solidFill>
                  <a:schemeClr val="bg1"/>
                </a:solidFill>
              </a:rPr>
              <a:t>Medfield Open Space &amp; Recreation Plan (2023-2030)</a:t>
            </a:r>
          </a:p>
        </p:txBody>
      </p:sp>
      <p:sp>
        <p:nvSpPr>
          <p:cNvPr id="5" name="TextBox 4">
            <a:extLst>
              <a:ext uri="{FF2B5EF4-FFF2-40B4-BE49-F238E27FC236}">
                <a16:creationId xmlns:a16="http://schemas.microsoft.com/office/drawing/2014/main" id="{2CF10F59-5BA1-EC2E-E104-EDFB5533B8B5}"/>
              </a:ext>
            </a:extLst>
          </p:cNvPr>
          <p:cNvSpPr txBox="1"/>
          <p:nvPr/>
        </p:nvSpPr>
        <p:spPr>
          <a:xfrm>
            <a:off x="1285873" y="2677795"/>
            <a:ext cx="9947684" cy="1631216"/>
          </a:xfrm>
          <a:prstGeom prst="rect">
            <a:avLst/>
          </a:prstGeom>
          <a:solidFill>
            <a:schemeClr val="accent6">
              <a:lumMod val="75000"/>
            </a:schemeClr>
          </a:solidFill>
        </p:spPr>
        <p:txBody>
          <a:bodyPr wrap="square" rtlCol="0">
            <a:spAutoFit/>
          </a:bodyPr>
          <a:lstStyle/>
          <a:p>
            <a:pPr algn="ctr" rtl="0">
              <a:spcBef>
                <a:spcPts val="0"/>
              </a:spcBef>
              <a:spcAft>
                <a:spcPts val="0"/>
              </a:spcAft>
            </a:pPr>
            <a:r>
              <a:rPr lang="en-US" sz="2800" b="1" i="0" strike="noStrike" dirty="0">
                <a:solidFill>
                  <a:schemeClr val="bg1"/>
                </a:solidFill>
                <a:effectLst/>
              </a:rPr>
              <a:t>Open Space and Recreation Plan Committee</a:t>
            </a:r>
          </a:p>
          <a:p>
            <a:pPr algn="ctr" rtl="0">
              <a:spcBef>
                <a:spcPts val="0"/>
              </a:spcBef>
              <a:spcAft>
                <a:spcPts val="0"/>
              </a:spcAft>
            </a:pPr>
            <a:r>
              <a:rPr lang="en-US" sz="2400" b="0" i="0" u="none" strike="noStrike" dirty="0">
                <a:solidFill>
                  <a:schemeClr val="bg1"/>
                </a:solidFill>
                <a:effectLst/>
              </a:rPr>
              <a:t>Lauren </a:t>
            </a:r>
            <a:r>
              <a:rPr lang="en-US" sz="2400" b="0" i="0" u="none" strike="noStrike" dirty="0" err="1">
                <a:solidFill>
                  <a:schemeClr val="bg1"/>
                </a:solidFill>
                <a:effectLst/>
              </a:rPr>
              <a:t>Beitelspacher</a:t>
            </a:r>
            <a:r>
              <a:rPr lang="en-US" sz="2400" b="0" i="0" u="none" strike="noStrike" dirty="0">
                <a:solidFill>
                  <a:schemeClr val="bg1"/>
                </a:solidFill>
                <a:effectLst/>
              </a:rPr>
              <a:t>, George Lester, Jerry Potts, Sarah Raposa (Town Planner)</a:t>
            </a:r>
            <a:r>
              <a:rPr lang="en-US" sz="2400" dirty="0">
                <a:solidFill>
                  <a:schemeClr val="bg1"/>
                </a:solidFill>
              </a:rPr>
              <a:t>, </a:t>
            </a:r>
            <a:r>
              <a:rPr lang="en-US" sz="2400" b="0" i="0" u="none" strike="noStrike" dirty="0">
                <a:solidFill>
                  <a:schemeClr val="bg1"/>
                </a:solidFill>
                <a:effectLst/>
              </a:rPr>
              <a:t>Jessica Reilly, Corinne Schieffer, Catherine Scott</a:t>
            </a:r>
          </a:p>
          <a:p>
            <a:pPr algn="ctr" rtl="0">
              <a:spcBef>
                <a:spcPts val="0"/>
              </a:spcBef>
              <a:spcAft>
                <a:spcPts val="0"/>
              </a:spcAft>
            </a:pPr>
            <a:r>
              <a:rPr lang="en-US" sz="2400" i="0" u="none" strike="noStrike" dirty="0">
                <a:solidFill>
                  <a:schemeClr val="bg1"/>
                </a:solidFill>
                <a:effectLst/>
              </a:rPr>
              <a:t>Consultant: </a:t>
            </a:r>
            <a:r>
              <a:rPr lang="en-US" sz="2400" b="0" i="0" u="none" strike="noStrike" dirty="0">
                <a:solidFill>
                  <a:schemeClr val="bg1"/>
                </a:solidFill>
                <a:effectLst/>
              </a:rPr>
              <a:t>Wayne Feiden, Plan Sustain, LLC</a:t>
            </a:r>
            <a:endParaRPr lang="en-US" dirty="0">
              <a:solidFill>
                <a:schemeClr val="bg1"/>
              </a:solidFill>
            </a:endParaRPr>
          </a:p>
        </p:txBody>
      </p:sp>
    </p:spTree>
    <p:extLst>
      <p:ext uri="{BB962C8B-B14F-4D97-AF65-F5344CB8AC3E}">
        <p14:creationId xmlns:p14="http://schemas.microsoft.com/office/powerpoint/2010/main" val="272375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B16D-6492-3A90-3B68-5345737D5241}"/>
              </a:ext>
            </a:extLst>
          </p:cNvPr>
          <p:cNvSpPr>
            <a:spLocks noGrp="1"/>
          </p:cNvSpPr>
          <p:nvPr>
            <p:ph type="title"/>
          </p:nvPr>
        </p:nvSpPr>
        <p:spPr/>
        <p:txBody>
          <a:bodyPr/>
          <a:lstStyle/>
          <a:p>
            <a:r>
              <a:rPr lang="en-US" dirty="0"/>
              <a:t>Questions on CPA</a:t>
            </a:r>
          </a:p>
        </p:txBody>
      </p:sp>
      <p:sp>
        <p:nvSpPr>
          <p:cNvPr id="3" name="Content Placeholder 2">
            <a:extLst>
              <a:ext uri="{FF2B5EF4-FFF2-40B4-BE49-F238E27FC236}">
                <a16:creationId xmlns:a16="http://schemas.microsoft.com/office/drawing/2014/main" id="{E8F28F2E-681B-FBA0-2F02-2F24C19BE47D}"/>
              </a:ext>
            </a:extLst>
          </p:cNvPr>
          <p:cNvSpPr>
            <a:spLocks noGrp="1"/>
          </p:cNvSpPr>
          <p:nvPr>
            <p:ph idx="1"/>
          </p:nvPr>
        </p:nvSpPr>
        <p:spPr/>
        <p:txBody>
          <a:bodyPr>
            <a:normAutofit/>
          </a:bodyPr>
          <a:lstStyle/>
          <a:p>
            <a:pPr marL="0" indent="0">
              <a:buNone/>
            </a:pPr>
            <a:r>
              <a:rPr lang="en-US" sz="2400" i="1" dirty="0">
                <a:effectLst/>
                <a:latin typeface="Helvetica" pitchFamily="2" charset="0"/>
                <a:ea typeface="Calibri" panose="020F0502020204030204" pitchFamily="34" charset="0"/>
                <a:cs typeface="Times New Roman" panose="02020603050405020304" pitchFamily="18" charset="0"/>
              </a:rPr>
              <a:t>Scale: </a:t>
            </a:r>
            <a:r>
              <a:rPr lang="en-US" sz="2400" b="1" i="1" dirty="0">
                <a:effectLst/>
                <a:latin typeface="Helvetica" pitchFamily="2" charset="0"/>
                <a:ea typeface="Calibri" panose="020F0502020204030204" pitchFamily="34" charset="0"/>
                <a:cs typeface="Times New Roman" panose="02020603050405020304" pitchFamily="18" charset="0"/>
              </a:rPr>
              <a:t>1</a:t>
            </a:r>
            <a:r>
              <a:rPr lang="en-US" sz="2400" i="1" dirty="0">
                <a:effectLst/>
                <a:latin typeface="Helvetica" pitchFamily="2" charset="0"/>
                <a:ea typeface="Calibri" panose="020F0502020204030204" pitchFamily="34" charset="0"/>
                <a:cs typeface="Times New Roman" panose="02020603050405020304" pitchFamily="18" charset="0"/>
              </a:rPr>
              <a:t> is strongly </a:t>
            </a:r>
            <a:r>
              <a:rPr lang="en-US" sz="2400" b="1" i="1" dirty="0">
                <a:effectLst/>
                <a:latin typeface="Helvetica" pitchFamily="2" charset="0"/>
                <a:ea typeface="Calibri" panose="020F0502020204030204" pitchFamily="34" charset="0"/>
                <a:cs typeface="Times New Roman" panose="02020603050405020304" pitchFamily="18" charset="0"/>
              </a:rPr>
              <a:t>disagree</a:t>
            </a:r>
            <a:r>
              <a:rPr lang="en-US" sz="2400" i="1" dirty="0">
                <a:effectLst/>
                <a:latin typeface="Helvetica" pitchFamily="2" charset="0"/>
                <a:ea typeface="Calibri" panose="020F0502020204030204" pitchFamily="34" charset="0"/>
                <a:cs typeface="Times New Roman" panose="02020603050405020304" pitchFamily="18" charset="0"/>
              </a:rPr>
              <a:t>, </a:t>
            </a:r>
            <a:r>
              <a:rPr lang="en-US" sz="2400" b="1" i="1" dirty="0">
                <a:effectLst/>
                <a:latin typeface="Helvetica" pitchFamily="2" charset="0"/>
                <a:ea typeface="Calibri" panose="020F0502020204030204" pitchFamily="34" charset="0"/>
                <a:cs typeface="Times New Roman" panose="02020603050405020304" pitchFamily="18" charset="0"/>
              </a:rPr>
              <a:t>5</a:t>
            </a:r>
            <a:r>
              <a:rPr lang="en-US" sz="2400" i="1" dirty="0">
                <a:effectLst/>
                <a:latin typeface="Helvetica" pitchFamily="2" charset="0"/>
                <a:ea typeface="Calibri" panose="020F0502020204030204" pitchFamily="34" charset="0"/>
                <a:cs typeface="Times New Roman" panose="02020603050405020304" pitchFamily="18" charset="0"/>
              </a:rPr>
              <a:t> is strongly </a:t>
            </a:r>
            <a:r>
              <a:rPr lang="en-US" sz="2400" b="1" i="1" dirty="0">
                <a:effectLst/>
                <a:latin typeface="Helvetica" pitchFamily="2" charset="0"/>
                <a:ea typeface="Calibri" panose="020F0502020204030204" pitchFamily="34" charset="0"/>
                <a:cs typeface="Times New Roman" panose="02020603050405020304" pitchFamily="18" charset="0"/>
              </a:rPr>
              <a:t>agree</a:t>
            </a:r>
            <a:r>
              <a:rPr lang="en-US" sz="2400" i="1" dirty="0">
                <a:effectLst/>
                <a:latin typeface="Helvetica" pitchFamily="2" charset="0"/>
                <a:ea typeface="Calibri" panose="020F0502020204030204" pitchFamily="34" charset="0"/>
                <a:cs typeface="Times New Roman" panose="02020603050405020304" pitchFamily="18" charset="0"/>
              </a:rPr>
              <a:t> with the following statements (</a:t>
            </a:r>
            <a:r>
              <a:rPr lang="en-US" sz="2400" b="1" i="1" dirty="0">
                <a:effectLst/>
                <a:latin typeface="Helvetica" pitchFamily="2" charset="0"/>
                <a:ea typeface="Calibri" panose="020F0502020204030204" pitchFamily="34" charset="0"/>
                <a:cs typeface="Times New Roman" panose="02020603050405020304" pitchFamily="18" charset="0"/>
              </a:rPr>
              <a:t>3 </a:t>
            </a:r>
            <a:r>
              <a:rPr lang="en-US" sz="2400" b="1" i="1" dirty="0">
                <a:latin typeface="Helvetica" pitchFamily="2" charset="0"/>
                <a:ea typeface="Calibri" panose="020F0502020204030204" pitchFamily="34" charset="0"/>
                <a:cs typeface="Times New Roman" panose="02020603050405020304" pitchFamily="18" charset="0"/>
              </a:rPr>
              <a:t>would be neutral)</a:t>
            </a:r>
            <a:endParaRPr lang="en-US" sz="2400" b="1" i="1" dirty="0">
              <a:effectLst/>
              <a:latin typeface="Helvetica" pitchFamily="2" charset="0"/>
              <a:ea typeface="Calibri" panose="020F0502020204030204" pitchFamily="34" charset="0"/>
              <a:cs typeface="Times New Roman" panose="02020603050405020304" pitchFamily="18" charset="0"/>
            </a:endParaRPr>
          </a:p>
          <a:p>
            <a:r>
              <a:rPr lang="en-US" sz="2400" dirty="0">
                <a:effectLst/>
                <a:latin typeface="Helvetica" pitchFamily="2" charset="0"/>
                <a:ea typeface="Calibri" panose="020F0502020204030204" pitchFamily="34" charset="0"/>
                <a:cs typeface="Times New Roman" panose="02020603050405020304" pitchFamily="18" charset="0"/>
              </a:rPr>
              <a:t>“I am familiar with the Community Preservation Act.” </a:t>
            </a:r>
            <a:r>
              <a:rPr lang="en-US" sz="2400" b="1" dirty="0">
                <a:effectLst/>
                <a:latin typeface="Helvetica" pitchFamily="2" charset="0"/>
                <a:ea typeface="Calibri" panose="020F0502020204030204" pitchFamily="34" charset="0"/>
                <a:cs typeface="Times New Roman" panose="02020603050405020304" pitchFamily="18" charset="0"/>
              </a:rPr>
              <a:t>Mean 2.48, leans disagree</a:t>
            </a:r>
          </a:p>
          <a:p>
            <a:r>
              <a:rPr lang="en-US" sz="2400" dirty="0">
                <a:effectLst/>
                <a:latin typeface="Helvetica" pitchFamily="2" charset="0"/>
                <a:ea typeface="Calibri" panose="020F0502020204030204" pitchFamily="34" charset="0"/>
                <a:cs typeface="Times New Roman" panose="02020603050405020304" pitchFamily="18" charset="0"/>
              </a:rPr>
              <a:t>“I am interested in learning more about how the CPA can benefit the Medfield Community.” </a:t>
            </a:r>
            <a:r>
              <a:rPr lang="en-US" sz="2400" dirty="0">
                <a:effectLst/>
                <a:latin typeface="Helvetica" pitchFamily="2" charset="0"/>
              </a:rPr>
              <a:t> </a:t>
            </a:r>
            <a:r>
              <a:rPr lang="en-US" sz="2400" b="1" dirty="0">
                <a:effectLst/>
                <a:latin typeface="Helvetica" pitchFamily="2" charset="0"/>
                <a:ea typeface="Calibri" panose="020F0502020204030204" pitchFamily="34" charset="0"/>
                <a:cs typeface="Times New Roman" panose="02020603050405020304" pitchFamily="18" charset="0"/>
              </a:rPr>
              <a:t>Mean 3.41, leans agree</a:t>
            </a:r>
            <a:endParaRPr lang="en-US" sz="2400" dirty="0">
              <a:latin typeface="Helvetica" pitchFamily="2" charset="0"/>
            </a:endParaRPr>
          </a:p>
          <a:p>
            <a:r>
              <a:rPr lang="en-US" sz="2400" dirty="0">
                <a:effectLst/>
                <a:latin typeface="Helvetica" pitchFamily="2" charset="0"/>
                <a:ea typeface="Calibri" panose="020F0502020204030204" pitchFamily="34" charset="0"/>
                <a:cs typeface="Times New Roman" panose="02020603050405020304" pitchFamily="18" charset="0"/>
              </a:rPr>
              <a:t>“Medfield should explore participation in the CPA program as an additional source of funding.”</a:t>
            </a:r>
            <a:r>
              <a:rPr lang="en-US" sz="2400" dirty="0">
                <a:effectLst/>
                <a:latin typeface="Helvetica" pitchFamily="2" charset="0"/>
              </a:rPr>
              <a:t> </a:t>
            </a:r>
            <a:r>
              <a:rPr lang="en-US" sz="2400" b="1" dirty="0">
                <a:effectLst/>
                <a:latin typeface="Helvetica" pitchFamily="2" charset="0"/>
                <a:ea typeface="Calibri" panose="020F0502020204030204" pitchFamily="34" charset="0"/>
                <a:cs typeface="Times New Roman" panose="02020603050405020304" pitchFamily="18" charset="0"/>
              </a:rPr>
              <a:t>Mean 3.52, leans agree.</a:t>
            </a:r>
            <a:endParaRPr lang="en-US" sz="2400" dirty="0">
              <a:latin typeface="Helvetica" pitchFamily="2" charset="0"/>
            </a:endParaRPr>
          </a:p>
        </p:txBody>
      </p:sp>
      <p:sp>
        <p:nvSpPr>
          <p:cNvPr id="4" name="Footer Placeholder 3">
            <a:extLst>
              <a:ext uri="{FF2B5EF4-FFF2-40B4-BE49-F238E27FC236}">
                <a16:creationId xmlns:a16="http://schemas.microsoft.com/office/drawing/2014/main" id="{6A06B944-097D-2D37-B9EC-743982AC0C71}"/>
              </a:ext>
            </a:extLst>
          </p:cNvPr>
          <p:cNvSpPr>
            <a:spLocks noGrp="1"/>
          </p:cNvSpPr>
          <p:nvPr>
            <p:ph type="ftr" sz="quarter" idx="11"/>
          </p:nvPr>
        </p:nvSpPr>
        <p:spPr/>
        <p:txBody>
          <a:bodyPr/>
          <a:lstStyle/>
          <a:p>
            <a:r>
              <a:rPr lang="en-US"/>
              <a:t>Medfield Open Space &amp; Recreation Plan (2023-2030)</a:t>
            </a:r>
          </a:p>
        </p:txBody>
      </p:sp>
      <p:sp>
        <p:nvSpPr>
          <p:cNvPr id="5" name="Slide Number Placeholder 4">
            <a:extLst>
              <a:ext uri="{FF2B5EF4-FFF2-40B4-BE49-F238E27FC236}">
                <a16:creationId xmlns:a16="http://schemas.microsoft.com/office/drawing/2014/main" id="{8F170FC1-EB40-5C1F-D1D0-2E650434FF7B}"/>
              </a:ext>
            </a:extLst>
          </p:cNvPr>
          <p:cNvSpPr>
            <a:spLocks noGrp="1"/>
          </p:cNvSpPr>
          <p:nvPr>
            <p:ph type="sldNum" sz="quarter" idx="12"/>
          </p:nvPr>
        </p:nvSpPr>
        <p:spPr/>
        <p:txBody>
          <a:bodyPr/>
          <a:lstStyle/>
          <a:p>
            <a:fld id="{0470EA56-28B7-4475-B57B-064F255465ED}" type="slidenum">
              <a:rPr lang="en-US" smtClean="0"/>
              <a:t>10</a:t>
            </a:fld>
            <a:endParaRPr lang="en-US"/>
          </a:p>
        </p:txBody>
      </p:sp>
    </p:spTree>
    <p:extLst>
      <p:ext uri="{BB962C8B-B14F-4D97-AF65-F5344CB8AC3E}">
        <p14:creationId xmlns:p14="http://schemas.microsoft.com/office/powerpoint/2010/main" val="322109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791"/>
            <a:ext cx="10981888" cy="918697"/>
          </a:xfrm>
        </p:spPr>
        <p:txBody>
          <a:bodyPr/>
          <a:lstStyle/>
          <a:p>
            <a:r>
              <a:rPr lang="en-US" dirty="0"/>
              <a:t>Action 1: Adopt Community Preservation Act (CPA)</a:t>
            </a:r>
          </a:p>
        </p:txBody>
      </p:sp>
      <p:sp>
        <p:nvSpPr>
          <p:cNvPr id="3" name="Content Placeholder 2"/>
          <p:cNvSpPr>
            <a:spLocks noGrp="1"/>
          </p:cNvSpPr>
          <p:nvPr>
            <p:ph sz="half" idx="1"/>
          </p:nvPr>
        </p:nvSpPr>
        <p:spPr>
          <a:xfrm>
            <a:off x="735085" y="1128887"/>
            <a:ext cx="10721829" cy="4476402"/>
          </a:xfrm>
        </p:spPr>
        <p:txBody>
          <a:bodyPr/>
          <a:lstStyle/>
          <a:p>
            <a:r>
              <a:rPr lang="en-US" dirty="0"/>
              <a:t>Ask Town Meeting to adopt CPA</a:t>
            </a:r>
          </a:p>
          <a:p>
            <a:pPr lvl="1"/>
            <a:r>
              <a:rPr lang="en-US" sz="2600" dirty="0"/>
              <a:t>1, 2, or 3% of property tax bill with $100,000 residential exemption</a:t>
            </a:r>
          </a:p>
          <a:p>
            <a:r>
              <a:rPr lang="en-US" dirty="0"/>
              <a:t>Open space, recreation, affordable housing, and historic preservation</a:t>
            </a:r>
          </a:p>
          <a:p>
            <a:r>
              <a:rPr lang="en-US" dirty="0"/>
              <a:t>Could reduce need for future debt (e.g., CPA could have funded the recent Affordable Housing Trust, in part with state match)</a:t>
            </a:r>
          </a:p>
          <a:p>
            <a:pPr lvl="1"/>
            <a:r>
              <a:rPr lang="en-US" sz="2600" dirty="0"/>
              <a:t>Residents are already pay </a:t>
            </a:r>
            <a:r>
              <a:rPr lang="en-US" sz="2600" dirty="0">
                <a:latin typeface="Calibri" panose="020F0502020204030204" pitchFamily="34" charset="0"/>
                <a:cs typeface="Calibri" panose="020F0502020204030204" pitchFamily="34" charset="0"/>
              </a:rPr>
              <a:t>≈</a:t>
            </a:r>
            <a:r>
              <a:rPr lang="en-US" sz="2600" dirty="0"/>
              <a:t>$150,000 in Registry of Deeds fees for state match without any benefits</a:t>
            </a:r>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12429912"/>
              </p:ext>
            </p:extLst>
          </p:nvPr>
        </p:nvGraphicFramePr>
        <p:xfrm>
          <a:off x="557562" y="4222750"/>
          <a:ext cx="10935559" cy="2133600"/>
        </p:xfrm>
        <a:graphic>
          <a:graphicData uri="http://schemas.openxmlformats.org/drawingml/2006/table">
            <a:tbl>
              <a:tblPr firstRow="1" firstCol="1" bandRow="1">
                <a:tableStyleId>{5C22544A-7EE6-4342-B048-85BDC9FD1C3A}</a:tableStyleId>
              </a:tblPr>
              <a:tblGrid>
                <a:gridCol w="7169103">
                  <a:extLst>
                    <a:ext uri="{9D8B030D-6E8A-4147-A177-3AD203B41FA5}">
                      <a16:colId xmlns:a16="http://schemas.microsoft.com/office/drawing/2014/main" val="1332373740"/>
                    </a:ext>
                  </a:extLst>
                </a:gridCol>
                <a:gridCol w="1268146">
                  <a:extLst>
                    <a:ext uri="{9D8B030D-6E8A-4147-A177-3AD203B41FA5}">
                      <a16:colId xmlns:a16="http://schemas.microsoft.com/office/drawing/2014/main" val="3571801372"/>
                    </a:ext>
                  </a:extLst>
                </a:gridCol>
                <a:gridCol w="1148725">
                  <a:extLst>
                    <a:ext uri="{9D8B030D-6E8A-4147-A177-3AD203B41FA5}">
                      <a16:colId xmlns:a16="http://schemas.microsoft.com/office/drawing/2014/main" val="1952435989"/>
                    </a:ext>
                  </a:extLst>
                </a:gridCol>
                <a:gridCol w="1349585">
                  <a:extLst>
                    <a:ext uri="{9D8B030D-6E8A-4147-A177-3AD203B41FA5}">
                      <a16:colId xmlns:a16="http://schemas.microsoft.com/office/drawing/2014/main" val="4196287560"/>
                    </a:ext>
                  </a:extLst>
                </a:gridCol>
              </a:tblGrid>
              <a:tr h="0">
                <a:tc>
                  <a:txBody>
                    <a:bodyPr/>
                    <a:lstStyle/>
                    <a:p>
                      <a:pPr marL="0" marR="0">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1406032"/>
                  </a:ext>
                </a:extLst>
              </a:tr>
              <a:tr h="0">
                <a:tc>
                  <a:txBody>
                    <a:bodyPr/>
                    <a:lstStyle/>
                    <a:p>
                      <a:pPr marL="0" marR="0">
                        <a:spcBef>
                          <a:spcPts val="30"/>
                        </a:spcBef>
                        <a:spcAft>
                          <a:spcPts val="0"/>
                        </a:spcAft>
                      </a:pPr>
                      <a:r>
                        <a:rPr lang="en-US" sz="2000" dirty="0">
                          <a:effectLst/>
                        </a:rPr>
                        <a:t>Mean single-family home property tax bill (FY23)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$12,962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7062693"/>
                  </a:ext>
                </a:extLst>
              </a:tr>
              <a:tr h="0">
                <a:tc>
                  <a:txBody>
                    <a:bodyPr/>
                    <a:lstStyle/>
                    <a:p>
                      <a:pPr marL="0" marR="0">
                        <a:spcBef>
                          <a:spcPts val="30"/>
                        </a:spcBef>
                        <a:spcAft>
                          <a:spcPts val="0"/>
                        </a:spcAft>
                      </a:pPr>
                      <a:r>
                        <a:rPr lang="en-US" sz="2000" dirty="0">
                          <a:effectLst/>
                        </a:rPr>
                        <a:t>Mean single-family home assessed value (FY23) ($15.43/ $1,000)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$840,000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7709702"/>
                  </a:ext>
                </a:extLst>
              </a:tr>
              <a:tr h="0">
                <a:tc>
                  <a:txBody>
                    <a:bodyPr/>
                    <a:lstStyle/>
                    <a:p>
                      <a:pPr marL="0" marR="0">
                        <a:spcBef>
                          <a:spcPts val="30"/>
                        </a:spcBef>
                        <a:spcAft>
                          <a:spcPts val="0"/>
                        </a:spcAft>
                      </a:pPr>
                      <a:r>
                        <a:rPr lang="en-US" sz="2000">
                          <a:effectLst/>
                        </a:rPr>
                        <a:t>Mean single-family home value for CPA with residential exemption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$740,000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7064344"/>
                  </a:ext>
                </a:extLst>
              </a:tr>
              <a:tr h="0">
                <a:tc>
                  <a:txBody>
                    <a:bodyPr/>
                    <a:lstStyle/>
                    <a:p>
                      <a:pPr marL="0" marR="0">
                        <a:spcBef>
                          <a:spcPts val="30"/>
                        </a:spcBef>
                        <a:spcAft>
                          <a:spcPts val="0"/>
                        </a:spcAft>
                      </a:pPr>
                      <a:r>
                        <a:rPr lang="en-US" sz="2000">
                          <a:effectLst/>
                        </a:rPr>
                        <a:t>Mean single-family home CPA surcharge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$342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147335"/>
                  </a:ext>
                </a:extLst>
              </a:tr>
              <a:tr h="0">
                <a:tc>
                  <a:txBody>
                    <a:bodyPr/>
                    <a:lstStyle/>
                    <a:p>
                      <a:pPr marL="0" marR="0">
                        <a:spcBef>
                          <a:spcPts val="30"/>
                        </a:spcBef>
                        <a:spcAft>
                          <a:spcPts val="0"/>
                        </a:spcAft>
                      </a:pPr>
                      <a:r>
                        <a:rPr lang="en-US" sz="2000">
                          <a:effectLst/>
                        </a:rPr>
                        <a:t>Projected revenue from adopting CPA (property tax surcharge, less exemptions, plus state match at a conservative 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30"/>
                        </a:spcBef>
                        <a:spcAft>
                          <a:spcPts val="0"/>
                        </a:spcAft>
                      </a:pPr>
                      <a:r>
                        <a:rPr lang="en-US" sz="2000">
                          <a:effectLst/>
                        </a:rPr>
                        <a:t>$600,000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30"/>
                        </a:spcBef>
                        <a:spcAft>
                          <a:spcPts val="0"/>
                        </a:spcAft>
                      </a:pPr>
                      <a:r>
                        <a:rPr lang="en-US" sz="2000" dirty="0">
                          <a:effectLst/>
                        </a:rPr>
                        <a:t>$1,800,000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6880998"/>
                  </a:ext>
                </a:extLst>
              </a:tr>
            </a:tbl>
          </a:graphicData>
        </a:graphic>
      </p:graphicFrame>
    </p:spTree>
    <p:extLst>
      <p:ext uri="{BB962C8B-B14F-4D97-AF65-F5344CB8AC3E}">
        <p14:creationId xmlns:p14="http://schemas.microsoft.com/office/powerpoint/2010/main" val="388778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Action 2:	Expand parks and active recreation field opportunities on existing or new parcels</a:t>
            </a:r>
          </a:p>
        </p:txBody>
      </p:sp>
      <p:sp>
        <p:nvSpPr>
          <p:cNvPr id="3" name="Content Placeholder 2"/>
          <p:cNvSpPr>
            <a:spLocks noGrp="1"/>
          </p:cNvSpPr>
          <p:nvPr>
            <p:ph sz="half" idx="1"/>
          </p:nvPr>
        </p:nvSpPr>
        <p:spPr>
          <a:xfrm>
            <a:off x="838200" y="1818927"/>
            <a:ext cx="10641980" cy="4665662"/>
          </a:xfrm>
        </p:spPr>
        <p:txBody>
          <a:bodyPr>
            <a:noAutofit/>
          </a:bodyPr>
          <a:lstStyle/>
          <a:p>
            <a:pPr indent="-182880">
              <a:lnSpc>
                <a:spcPct val="100000"/>
              </a:lnSpc>
            </a:pPr>
            <a:r>
              <a:rPr lang="en-US" dirty="0"/>
              <a:t>All ages and multigenerational (i.e., young children to older adults)</a:t>
            </a:r>
          </a:p>
          <a:p>
            <a:pPr indent="-182880">
              <a:lnSpc>
                <a:spcPct val="100000"/>
              </a:lnSpc>
            </a:pPr>
            <a:r>
              <a:rPr lang="en-US" dirty="0"/>
              <a:t>Permanent recreation at Medfield State Hospital</a:t>
            </a:r>
          </a:p>
          <a:p>
            <a:pPr indent="-182880">
              <a:lnSpc>
                <a:spcPct val="100000"/>
              </a:lnSpc>
            </a:pPr>
            <a:r>
              <a:rPr lang="en-US" dirty="0"/>
              <a:t>Improved basketball court tennis court surfaces as needed</a:t>
            </a:r>
          </a:p>
          <a:p>
            <a:pPr indent="-182880">
              <a:lnSpc>
                <a:spcPct val="100000"/>
              </a:lnSpc>
            </a:pPr>
            <a:r>
              <a:rPr lang="en-US" dirty="0"/>
              <a:t>Improved lighting for basketball and recreation fields</a:t>
            </a:r>
          </a:p>
          <a:p>
            <a:pPr marL="4763" indent="-182563">
              <a:lnSpc>
                <a:spcPct val="100000"/>
              </a:lnSpc>
            </a:pPr>
            <a:r>
              <a:rPr lang="en-US" dirty="0"/>
              <a:t>New disc golf, pickle ball, bike skills park, skate park and dog park </a:t>
            </a:r>
          </a:p>
          <a:p>
            <a:pPr indent="-182880">
              <a:lnSpc>
                <a:spcPct val="100000"/>
              </a:lnSpc>
            </a:pPr>
            <a:r>
              <a:rPr lang="en-US" dirty="0"/>
              <a:t>Youth and sports facility or intergenerational community center</a:t>
            </a:r>
          </a:p>
          <a:p>
            <a:pPr lvl="1" indent="-182880">
              <a:lnSpc>
                <a:spcPct val="100000"/>
              </a:lnSpc>
            </a:pPr>
            <a:r>
              <a:rPr lang="en-US" sz="2800" dirty="0"/>
              <a:t>Short term: improve existing indoor space </a:t>
            </a:r>
          </a:p>
          <a:p>
            <a:pPr indent="-182880">
              <a:lnSpc>
                <a:spcPct val="100000"/>
              </a:lnSpc>
            </a:pPr>
            <a:r>
              <a:rPr lang="en-US" dirty="0"/>
              <a:t>Programming: walking, hiking, running, biking, equestrian, canoeing</a:t>
            </a:r>
          </a:p>
        </p:txBody>
      </p:sp>
      <p:sp>
        <p:nvSpPr>
          <p:cNvPr id="5" name="Footer Placeholder 4"/>
          <p:cNvSpPr>
            <a:spLocks noGrp="1"/>
          </p:cNvSpPr>
          <p:nvPr>
            <p:ph type="ftr" sz="quarter" idx="11"/>
          </p:nvPr>
        </p:nvSpPr>
        <p:spPr/>
        <p:txBody>
          <a:bodyPr/>
          <a:lstStyle/>
          <a:p>
            <a:r>
              <a:rPr lang="en-US" dirty="0"/>
              <a:t>Medfield Open Space &amp; Recreation Plan (2023-2030)</a:t>
            </a:r>
          </a:p>
        </p:txBody>
      </p:sp>
      <p:sp>
        <p:nvSpPr>
          <p:cNvPr id="6" name="Slide Number Placeholder 5"/>
          <p:cNvSpPr>
            <a:spLocks noGrp="1"/>
          </p:cNvSpPr>
          <p:nvPr>
            <p:ph type="sldNum" sz="quarter" idx="12"/>
          </p:nvPr>
        </p:nvSpPr>
        <p:spPr/>
        <p:txBody>
          <a:bodyPr/>
          <a:lstStyle/>
          <a:p>
            <a:fld id="{0470EA56-28B7-4475-B57B-064F255465ED}" type="slidenum">
              <a:rPr lang="en-US" smtClean="0"/>
              <a:t>12</a:t>
            </a:fld>
            <a:endParaRPr lang="en-US"/>
          </a:p>
        </p:txBody>
      </p:sp>
      <p:sp>
        <p:nvSpPr>
          <p:cNvPr id="4" name="TextBox 3"/>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171081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Action 3: Preserve additional conservation and greenway parcels</a:t>
            </a:r>
          </a:p>
        </p:txBody>
      </p:sp>
      <p:sp>
        <p:nvSpPr>
          <p:cNvPr id="3" name="Content Placeholder 2"/>
          <p:cNvSpPr>
            <a:spLocks noGrp="1"/>
          </p:cNvSpPr>
          <p:nvPr>
            <p:ph sz="half" idx="1"/>
          </p:nvPr>
        </p:nvSpPr>
        <p:spPr>
          <a:xfrm>
            <a:off x="838199" y="1690688"/>
            <a:ext cx="10109433" cy="4665661"/>
          </a:xfrm>
        </p:spPr>
        <p:txBody>
          <a:bodyPr>
            <a:noAutofit/>
          </a:bodyPr>
          <a:lstStyle/>
          <a:p>
            <a:pPr lvl="0"/>
            <a:r>
              <a:rPr lang="en-US" dirty="0"/>
              <a:t>Annual assessment of tax title properties for town uses</a:t>
            </a:r>
          </a:p>
          <a:p>
            <a:pPr lvl="0"/>
            <a:r>
              <a:rPr lang="en-US" dirty="0"/>
              <a:t>Partnership agreements for quick action on rights-of-first refusals</a:t>
            </a:r>
          </a:p>
          <a:p>
            <a:pPr lvl="0"/>
            <a:r>
              <a:rPr lang="en-US" dirty="0"/>
              <a:t>Assess private properties with high conservation value (e.g., a conservation restriction and easement at the Norfolk Hunt Club) </a:t>
            </a:r>
          </a:p>
          <a:p>
            <a:pPr lvl="0"/>
            <a:r>
              <a:rPr lang="en-US" b="1" dirty="0"/>
              <a:t>Formalize annual review of potential conservation properties:</a:t>
            </a:r>
          </a:p>
          <a:p>
            <a:pPr marL="461963" lvl="1" indent="-234950"/>
            <a:r>
              <a:rPr lang="en-US" sz="2800" b="1" dirty="0"/>
              <a:t>Adjoining existing protected </a:t>
            </a:r>
            <a:r>
              <a:rPr lang="en-US" sz="2800" dirty="0"/>
              <a:t>open space (e.g. Noon Hill)</a:t>
            </a:r>
          </a:p>
          <a:p>
            <a:pPr marL="461963" lvl="1" indent="-234950"/>
            <a:r>
              <a:rPr lang="en-US" sz="2800" b="1" dirty="0"/>
              <a:t>Linking conservation</a:t>
            </a:r>
            <a:r>
              <a:rPr lang="en-US" sz="2800" dirty="0"/>
              <a:t> and/or recreation parcels or resources</a:t>
            </a:r>
          </a:p>
          <a:p>
            <a:pPr marL="461963" lvl="1" indent="-234950"/>
            <a:r>
              <a:rPr lang="en-US" sz="2800" b="1" dirty="0"/>
              <a:t>With significant wetlands and water resources</a:t>
            </a:r>
            <a:endParaRPr lang="en-US" sz="2800" dirty="0"/>
          </a:p>
          <a:p>
            <a:pPr marL="461963" lvl="1" indent="-234950"/>
            <a:r>
              <a:rPr lang="en-US" sz="2800" b="1" dirty="0"/>
              <a:t>Which enhance climate change resilience and mitigation</a:t>
            </a:r>
            <a:endParaRPr lang="en-US" sz="2800" dirty="0"/>
          </a:p>
          <a:p>
            <a:pPr marL="461963" lvl="1" indent="-234950"/>
            <a:r>
              <a:rPr lang="en-US" sz="2800" b="1" dirty="0"/>
              <a:t>Ensuring a wide mix of passive recreation </a:t>
            </a:r>
            <a:r>
              <a:rPr lang="en-US" sz="2800" dirty="0">
                <a:sym typeface="Wingdings" panose="05000000000000000000" pitchFamily="2" charset="2"/>
              </a:rPr>
              <a:t>(e.g., trails)</a:t>
            </a:r>
            <a:endParaRPr lang="en-US" sz="2800" dirty="0"/>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13</a:t>
            </a:fld>
            <a:endParaRPr lang="en-US" dirty="0"/>
          </a:p>
        </p:txBody>
      </p:sp>
      <p:sp>
        <p:nvSpPr>
          <p:cNvPr id="7" name="TextBox 6"/>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279564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4: Improve accessibility on conservation and recreation land</a:t>
            </a:r>
          </a:p>
        </p:txBody>
      </p:sp>
      <p:sp>
        <p:nvSpPr>
          <p:cNvPr id="3" name="Content Placeholder 2"/>
          <p:cNvSpPr>
            <a:spLocks noGrp="1"/>
          </p:cNvSpPr>
          <p:nvPr>
            <p:ph sz="half" idx="1"/>
          </p:nvPr>
        </p:nvSpPr>
        <p:spPr>
          <a:xfrm>
            <a:off x="838199" y="1619076"/>
            <a:ext cx="10805720" cy="4737274"/>
          </a:xfrm>
        </p:spPr>
        <p:txBody>
          <a:bodyPr>
            <a:noAutofit/>
          </a:bodyPr>
          <a:lstStyle/>
          <a:p>
            <a:r>
              <a:rPr lang="en-US" dirty="0"/>
              <a:t>Open space/recreation aspects- ADA Self-Evaluation &amp; Transition Plan</a:t>
            </a:r>
          </a:p>
          <a:p>
            <a:r>
              <a:rPr lang="en-US" dirty="0"/>
              <a:t>Accessible canoe launch and fishing  (e.g., Causeway Bridge, Bridge St)</a:t>
            </a:r>
          </a:p>
          <a:p>
            <a:r>
              <a:rPr lang="en-US" dirty="0"/>
              <a:t>“Easy” accessibility improvements (e.g., </a:t>
            </a:r>
            <a:r>
              <a:rPr lang="en-US" sz="2800" dirty="0"/>
              <a:t>accessibility  signage and ramps/landings at Pfaff Community Center and Hinkley Park)</a:t>
            </a:r>
          </a:p>
          <a:p>
            <a:r>
              <a:rPr lang="en-US" dirty="0"/>
              <a:t>Accessible parking and path at </a:t>
            </a:r>
            <a:r>
              <a:rPr lang="en-US" dirty="0" err="1"/>
              <a:t>Holmquist</a:t>
            </a:r>
            <a:r>
              <a:rPr lang="en-US" dirty="0"/>
              <a:t> Farm (community gardens)</a:t>
            </a:r>
          </a:p>
          <a:p>
            <a:r>
              <a:rPr lang="en-US" dirty="0"/>
              <a:t>Variety of accessibility open space services (e.g., mobility, sight, quiet)</a:t>
            </a:r>
          </a:p>
          <a:p>
            <a:r>
              <a:rPr lang="en-US" dirty="0"/>
              <a:t>Medfield Rail Trail-Ice House Rd Accessible trail</a:t>
            </a:r>
          </a:p>
          <a:p>
            <a:endParaRPr lang="en-US" dirty="0"/>
          </a:p>
        </p:txBody>
      </p:sp>
      <p:sp>
        <p:nvSpPr>
          <p:cNvPr id="5" name="Footer Placeholder 4"/>
          <p:cNvSpPr>
            <a:spLocks noGrp="1"/>
          </p:cNvSpPr>
          <p:nvPr>
            <p:ph type="ftr" sz="quarter" idx="11"/>
          </p:nvPr>
        </p:nvSpPr>
        <p:spPr>
          <a:xfrm>
            <a:off x="4038600" y="6308725"/>
            <a:ext cx="4114800" cy="365125"/>
          </a:xfrm>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051" y="4549698"/>
            <a:ext cx="3199898" cy="2253305"/>
          </a:xfrm>
          <a:prstGeom prst="rect">
            <a:avLst/>
          </a:prstGeom>
        </p:spPr>
      </p:pic>
      <p:sp>
        <p:nvSpPr>
          <p:cNvPr id="8" name="TextBox 7"/>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242596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5: Improve information resources, outreach, and branding</a:t>
            </a:r>
          </a:p>
        </p:txBody>
      </p:sp>
      <p:sp>
        <p:nvSpPr>
          <p:cNvPr id="3" name="Content Placeholder 2"/>
          <p:cNvSpPr>
            <a:spLocks noGrp="1"/>
          </p:cNvSpPr>
          <p:nvPr>
            <p:ph sz="half" idx="1"/>
          </p:nvPr>
        </p:nvSpPr>
        <p:spPr>
          <a:xfrm>
            <a:off x="737532" y="1723348"/>
            <a:ext cx="10515600" cy="4600342"/>
          </a:xfrm>
        </p:spPr>
        <p:txBody>
          <a:bodyPr>
            <a:noAutofit/>
          </a:bodyPr>
          <a:lstStyle/>
          <a:p>
            <a:r>
              <a:rPr lang="en-US" dirty="0"/>
              <a:t>Conservation, recreation, and trail and property line wayfinding with clear branding</a:t>
            </a:r>
          </a:p>
          <a:p>
            <a:r>
              <a:rPr lang="en-US" dirty="0"/>
              <a:t>On-line maps, downloadable PDF maps, and curated trail app </a:t>
            </a:r>
          </a:p>
          <a:p>
            <a:r>
              <a:rPr lang="en-US" dirty="0"/>
              <a:t>Simple naming conventions (e.g., merge South Meadow Hill into better recognized Noon Hill)</a:t>
            </a:r>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15</a:t>
            </a:fld>
            <a:endParaRPr lang="en-US"/>
          </a:p>
        </p:txBody>
      </p:sp>
      <p:sp>
        <p:nvSpPr>
          <p:cNvPr id="7" name="TextBox 6"/>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a:t>
            </a:r>
            <a:r>
              <a:rPr lang="en-US" sz="3600" u="sng" dirty="0">
                <a:solidFill>
                  <a:srgbClr val="FFFF00"/>
                </a:solidFill>
                <a:sym typeface="Wingdings" panose="05000000000000000000" pitchFamily="2" charset="2"/>
              </a:rPr>
              <a:t>Some</a:t>
            </a: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588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6: Expand the emphasis on equity in open space and recreation planning</a:t>
            </a:r>
          </a:p>
        </p:txBody>
      </p:sp>
      <p:sp>
        <p:nvSpPr>
          <p:cNvPr id="3" name="Content Placeholder 2"/>
          <p:cNvSpPr>
            <a:spLocks noGrp="1"/>
          </p:cNvSpPr>
          <p:nvPr>
            <p:ph sz="half" idx="1"/>
          </p:nvPr>
        </p:nvSpPr>
        <p:spPr>
          <a:xfrm>
            <a:off x="838199" y="1825625"/>
            <a:ext cx="10671495" cy="4565650"/>
          </a:xfrm>
        </p:spPr>
        <p:txBody>
          <a:bodyPr>
            <a:normAutofit/>
          </a:bodyPr>
          <a:lstStyle/>
          <a:p>
            <a:r>
              <a:rPr lang="en-US" sz="3000" dirty="0"/>
              <a:t>Ensure recreation programming and facilities meets the needs of all Medfield ages and cultures</a:t>
            </a:r>
          </a:p>
          <a:p>
            <a:r>
              <a:rPr lang="en-US" sz="3000" dirty="0"/>
              <a:t>Improve housing opportunities so open space preservation does not artificially inflate housing costs (e.g., limited development projects with open space and affordable housing)</a:t>
            </a:r>
          </a:p>
          <a:p>
            <a:r>
              <a:rPr lang="en-US" sz="3000" dirty="0"/>
              <a:t>Gateway events (e.g., bicycling, mountain biking, fishing, canoeing and kayaking) to introduce passive recreation</a:t>
            </a:r>
          </a:p>
          <a:p>
            <a:pPr marL="0" indent="0">
              <a:buNone/>
            </a:pPr>
            <a:endParaRPr lang="en-US" dirty="0"/>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16</a:t>
            </a:fld>
            <a:endParaRPr lang="en-US"/>
          </a:p>
        </p:txBody>
      </p:sp>
      <p:sp>
        <p:nvSpPr>
          <p:cNvPr id="7" name="TextBox 6"/>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a:t>
            </a:r>
            <a:r>
              <a:rPr lang="en-US" sz="3600" u="sng" dirty="0">
                <a:solidFill>
                  <a:srgbClr val="FFFF00"/>
                </a:solidFill>
                <a:sym typeface="Wingdings" panose="05000000000000000000" pitchFamily="2" charset="2"/>
              </a:rPr>
              <a:t>Some</a:t>
            </a: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384564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7: Link land use and regulatory systems with open space purchase and management</a:t>
            </a:r>
          </a:p>
        </p:txBody>
      </p:sp>
      <p:sp>
        <p:nvSpPr>
          <p:cNvPr id="3" name="Content Placeholder 2"/>
          <p:cNvSpPr>
            <a:spLocks noGrp="1"/>
          </p:cNvSpPr>
          <p:nvPr>
            <p:ph sz="half" idx="1"/>
          </p:nvPr>
        </p:nvSpPr>
        <p:spPr>
          <a:xfrm>
            <a:off x="594920" y="1847850"/>
            <a:ext cx="10923164" cy="4351338"/>
          </a:xfrm>
        </p:spPr>
        <p:txBody>
          <a:bodyPr>
            <a:normAutofit/>
          </a:bodyPr>
          <a:lstStyle/>
          <a:p>
            <a:r>
              <a:rPr lang="en-US" dirty="0"/>
              <a:t>Zoning and subdivision revisions to encourage open space (e.g., recent zoning reviews, new incentives)</a:t>
            </a:r>
          </a:p>
          <a:p>
            <a:r>
              <a:rPr lang="en-US" dirty="0"/>
              <a:t>Strengthen climate change resilience as part of regulatory programs and town procedures </a:t>
            </a:r>
          </a:p>
          <a:p>
            <a:r>
              <a:rPr lang="en-US" dirty="0"/>
              <a:t>Incorporate Medfield State Hospital Master Planning (The Green and North Field) into open space efforts</a:t>
            </a:r>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17</a:t>
            </a:fld>
            <a:endParaRPr lang="en-US"/>
          </a:p>
        </p:txBody>
      </p:sp>
    </p:spTree>
    <p:extLst>
      <p:ext uri="{BB962C8B-B14F-4D97-AF65-F5344CB8AC3E}">
        <p14:creationId xmlns:p14="http://schemas.microsoft.com/office/powerpoint/2010/main" val="306077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8: Maintain and expand the shared use and connecting path network</a:t>
            </a:r>
          </a:p>
        </p:txBody>
      </p:sp>
      <p:sp>
        <p:nvSpPr>
          <p:cNvPr id="3" name="Content Placeholder 2"/>
          <p:cNvSpPr>
            <a:spLocks noGrp="1"/>
          </p:cNvSpPr>
          <p:nvPr>
            <p:ph sz="half" idx="1"/>
          </p:nvPr>
        </p:nvSpPr>
        <p:spPr>
          <a:xfrm>
            <a:off x="838200" y="1690688"/>
            <a:ext cx="10515600" cy="4665662"/>
          </a:xfrm>
        </p:spPr>
        <p:txBody>
          <a:bodyPr>
            <a:noAutofit/>
          </a:bodyPr>
          <a:lstStyle/>
          <a:p>
            <a:r>
              <a:rPr lang="en-US" dirty="0"/>
              <a:t>Examine railroad rights-of-way and other shared use paths (e.g., Landline Greenway Plan, Medfield and Old Colony Rail Trail)</a:t>
            </a:r>
          </a:p>
          <a:p>
            <a:r>
              <a:rPr lang="en-US" dirty="0"/>
              <a:t>Fill trail gaps with expanded network of bicycle lanes and sidewalks</a:t>
            </a:r>
          </a:p>
          <a:p>
            <a:r>
              <a:rPr lang="en-US" dirty="0"/>
              <a:t>Build a comprehensive network of trails for walking, running, and biking (e.g., Bay Circuit and Charles River Link Trails improvements)</a:t>
            </a:r>
          </a:p>
          <a:p>
            <a:r>
              <a:rPr lang="en-US" dirty="0"/>
              <a:t>Acquire private landowner permissions for public use of existing and new trails (e.g. </a:t>
            </a:r>
            <a:r>
              <a:rPr lang="en-US" dirty="0" err="1"/>
              <a:t>Pinecroft</a:t>
            </a:r>
            <a:r>
              <a:rPr lang="en-US" dirty="0"/>
              <a:t> Farm and Norfolk Hunt Club)</a:t>
            </a:r>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18</a:t>
            </a:fld>
            <a:endParaRPr lang="en-US"/>
          </a:p>
        </p:txBody>
      </p:sp>
      <p:sp>
        <p:nvSpPr>
          <p:cNvPr id="7" name="TextBox 6"/>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a:t>
            </a:r>
            <a:r>
              <a:rPr lang="en-US" sz="3600" u="sng" dirty="0">
                <a:solidFill>
                  <a:srgbClr val="FFFF00"/>
                </a:solidFill>
                <a:sym typeface="Wingdings" panose="05000000000000000000" pitchFamily="2" charset="2"/>
              </a:rPr>
              <a:t>some</a:t>
            </a: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269765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9: Include sustainability and climate change mitigation and resilience in all actions</a:t>
            </a:r>
          </a:p>
        </p:txBody>
      </p:sp>
      <p:sp>
        <p:nvSpPr>
          <p:cNvPr id="3" name="Content Placeholder 2"/>
          <p:cNvSpPr>
            <a:spLocks noGrp="1"/>
          </p:cNvSpPr>
          <p:nvPr>
            <p:ph sz="half" idx="1"/>
          </p:nvPr>
        </p:nvSpPr>
        <p:spPr>
          <a:xfrm>
            <a:off x="838200" y="1825624"/>
            <a:ext cx="10369492" cy="4530725"/>
          </a:xfrm>
        </p:spPr>
        <p:txBody>
          <a:bodyPr>
            <a:noAutofit/>
          </a:bodyPr>
          <a:lstStyle/>
          <a:p>
            <a:r>
              <a:rPr lang="en-US" b="1" dirty="0"/>
              <a:t>Prioritize open space preservation which enhances climate resilience </a:t>
            </a:r>
            <a:r>
              <a:rPr lang="en-US" dirty="0"/>
              <a:t>(e.g. water storage, air cooling, plant/animal migration)  </a:t>
            </a:r>
          </a:p>
          <a:p>
            <a:pPr lvl="0"/>
            <a:r>
              <a:rPr lang="en-US" b="1" dirty="0"/>
              <a:t>Prioritize open space preservation which enhance climate change mitigation and regeneration </a:t>
            </a:r>
            <a:r>
              <a:rPr lang="en-US" dirty="0"/>
              <a:t>(e.g. carbon storage in trees and soils) 	</a:t>
            </a:r>
          </a:p>
          <a:p>
            <a:pPr lvl="0"/>
            <a:r>
              <a:rPr lang="en-US" b="1" dirty="0"/>
              <a:t>Management and invest in open space which enhances climate resilience and mitigation </a:t>
            </a:r>
            <a:r>
              <a:rPr lang="en-US" dirty="0"/>
              <a:t>(e.g., green infrastructure)</a:t>
            </a:r>
          </a:p>
          <a:p>
            <a:pPr lvl="0"/>
            <a:r>
              <a:rPr lang="en-US" b="1" dirty="0"/>
              <a:t>Assess and map properties </a:t>
            </a:r>
            <a:r>
              <a:rPr lang="en-US" dirty="0"/>
              <a:t>for sustainability purposes</a:t>
            </a:r>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19</a:t>
            </a:fld>
            <a:endParaRPr lang="en-US"/>
          </a:p>
        </p:txBody>
      </p:sp>
      <p:sp>
        <p:nvSpPr>
          <p:cNvPr id="7" name="TextBox 6"/>
          <p:cNvSpPr txBox="1"/>
          <p:nvPr/>
        </p:nvSpPr>
        <p:spPr>
          <a:xfrm rot="5400000">
            <a:off x="8713749"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a:t>
            </a:r>
            <a:r>
              <a:rPr lang="en-US" sz="3600" u="sng" dirty="0">
                <a:solidFill>
                  <a:srgbClr val="FFFF00"/>
                </a:solidFill>
                <a:sym typeface="Wingdings" panose="05000000000000000000" pitchFamily="2" charset="2"/>
              </a:rPr>
              <a:t>Some</a:t>
            </a: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301623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890837" y="238539"/>
            <a:ext cx="9145450" cy="5913783"/>
          </a:xfrm>
        </p:spPr>
        <p:txBody>
          <a:bodyPr>
            <a:noAutofit/>
          </a:bodyPr>
          <a:lstStyle/>
          <a:p>
            <a:pPr marL="0" indent="0">
              <a:buNone/>
            </a:pPr>
            <a:r>
              <a:rPr lang="en-US" u="sng" dirty="0"/>
              <a:t>Builds on</a:t>
            </a:r>
          </a:p>
          <a:p>
            <a:r>
              <a:rPr lang="en-US" dirty="0"/>
              <a:t>Community Engagement</a:t>
            </a:r>
          </a:p>
          <a:p>
            <a:pPr lvl="1"/>
            <a:r>
              <a:rPr lang="en-US" dirty="0"/>
              <a:t>Two public forums/hearing</a:t>
            </a:r>
          </a:p>
          <a:p>
            <a:pPr lvl="1"/>
            <a:r>
              <a:rPr lang="en-US" dirty="0"/>
              <a:t>2019 and 2023 surveys</a:t>
            </a:r>
          </a:p>
          <a:p>
            <a:pPr lvl="1"/>
            <a:r>
              <a:rPr lang="en-US" dirty="0"/>
              <a:t>Written comments</a:t>
            </a:r>
          </a:p>
          <a:p>
            <a:pPr lvl="1"/>
            <a:r>
              <a:rPr lang="en-US" dirty="0"/>
              <a:t>Consultation with town boards and town partners</a:t>
            </a:r>
          </a:p>
          <a:p>
            <a:r>
              <a:rPr lang="en-US" dirty="0"/>
              <a:t>Past Open Space &amp; Recreation Plans (2017 and earlier)</a:t>
            </a:r>
          </a:p>
          <a:p>
            <a:r>
              <a:rPr lang="en-US" b="1" i="1" dirty="0"/>
              <a:t>Townwide Master Plan </a:t>
            </a:r>
            <a:r>
              <a:rPr lang="en-US" dirty="0"/>
              <a:t>(2021)</a:t>
            </a:r>
          </a:p>
          <a:p>
            <a:r>
              <a:rPr lang="en-US" dirty="0"/>
              <a:t>Select Board’s Goals (2023)</a:t>
            </a:r>
          </a:p>
          <a:p>
            <a:r>
              <a:rPr lang="en-US" dirty="0"/>
              <a:t>Medfield State Hospital Planning (2018-2022)</a:t>
            </a:r>
          </a:p>
          <a:p>
            <a:r>
              <a:rPr lang="en-US" dirty="0"/>
              <a:t>Current plan is available on the </a:t>
            </a:r>
            <a:r>
              <a:rPr lang="en-US" b="1" i="0" u="none" strike="noStrike" dirty="0">
                <a:solidFill>
                  <a:srgbClr val="000000"/>
                </a:solidFill>
                <a:effectLst/>
                <a:latin typeface="ArialMT"/>
              </a:rPr>
              <a:t>OSRP website</a:t>
            </a:r>
            <a:r>
              <a:rPr lang="en-US" b="0" i="0" u="none" strike="noStrike" dirty="0">
                <a:solidFill>
                  <a:srgbClr val="000000"/>
                </a:solidFill>
                <a:effectLst/>
                <a:latin typeface="ArialMT"/>
              </a:rPr>
              <a:t>: </a:t>
            </a:r>
            <a:r>
              <a:rPr lang="en-US" b="0" i="0" dirty="0">
                <a:effectLst/>
                <a:latin typeface="ArialMT"/>
                <a:hlinkClick r:id="rId2"/>
              </a:rPr>
              <a:t>https://www.town.medfield.net/2112/OSRP-Committee</a:t>
            </a:r>
            <a:endParaRPr lang="en-US" dirty="0"/>
          </a:p>
        </p:txBody>
      </p:sp>
      <p:pic>
        <p:nvPicPr>
          <p:cNvPr id="7" name="image4.jpeg"/>
          <p:cNvPicPr>
            <a:picLocks noChangeAspect="1"/>
          </p:cNvPicPr>
          <p:nvPr/>
        </p:nvPicPr>
        <p:blipFill>
          <a:blip r:embed="rId3" cstate="print"/>
          <a:stretch>
            <a:fillRect/>
          </a:stretch>
        </p:blipFill>
        <p:spPr>
          <a:xfrm>
            <a:off x="685799" y="780097"/>
            <a:ext cx="2084705" cy="209105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02" y="3916680"/>
            <a:ext cx="2247900" cy="2062480"/>
          </a:xfrm>
          <a:prstGeom prst="rect">
            <a:avLst/>
          </a:prstGeom>
        </p:spPr>
      </p:pic>
      <p:sp>
        <p:nvSpPr>
          <p:cNvPr id="9" name="Footer Placeholder 8"/>
          <p:cNvSpPr>
            <a:spLocks noGrp="1"/>
          </p:cNvSpPr>
          <p:nvPr>
            <p:ph type="ftr" sz="quarter" idx="11"/>
          </p:nvPr>
        </p:nvSpPr>
        <p:spPr/>
        <p:txBody>
          <a:bodyPr/>
          <a:lstStyle/>
          <a:p>
            <a:r>
              <a:rPr lang="en-US" dirty="0"/>
              <a:t>Medfield Open Space &amp; Recreation Plan (2023-2030)</a:t>
            </a:r>
          </a:p>
        </p:txBody>
      </p:sp>
      <p:sp>
        <p:nvSpPr>
          <p:cNvPr id="10" name="Slide Number Placeholder 9"/>
          <p:cNvSpPr>
            <a:spLocks noGrp="1"/>
          </p:cNvSpPr>
          <p:nvPr>
            <p:ph type="sldNum" sz="quarter" idx="12"/>
          </p:nvPr>
        </p:nvSpPr>
        <p:spPr/>
        <p:txBody>
          <a:bodyPr/>
          <a:lstStyle/>
          <a:p>
            <a:fld id="{0470EA56-28B7-4475-B57B-064F255465ED}" type="slidenum">
              <a:rPr lang="en-US" smtClean="0"/>
              <a:t>2</a:t>
            </a:fld>
            <a:endParaRPr lang="en-US"/>
          </a:p>
        </p:txBody>
      </p:sp>
    </p:spTree>
    <p:extLst>
      <p:ext uri="{BB962C8B-B14F-4D97-AF65-F5344CB8AC3E}">
        <p14:creationId xmlns:p14="http://schemas.microsoft.com/office/powerpoint/2010/main" val="2805820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10: Maintain and manage parks and recreation facilities</a:t>
            </a:r>
          </a:p>
        </p:txBody>
      </p:sp>
      <p:sp>
        <p:nvSpPr>
          <p:cNvPr id="3" name="Content Placeholder 2"/>
          <p:cNvSpPr>
            <a:spLocks noGrp="1"/>
          </p:cNvSpPr>
          <p:nvPr>
            <p:ph sz="half" idx="1"/>
          </p:nvPr>
        </p:nvSpPr>
        <p:spPr>
          <a:xfrm>
            <a:off x="838199" y="1825625"/>
            <a:ext cx="10377881" cy="4351338"/>
          </a:xfrm>
        </p:spPr>
        <p:txBody>
          <a:bodyPr>
            <a:normAutofit/>
          </a:bodyPr>
          <a:lstStyle/>
          <a:p>
            <a:r>
              <a:rPr lang="en-US" dirty="0"/>
              <a:t>Prioritize improvements which can be done with existing staff and those that save future costs (e.g., avoid future artificial turf needs)</a:t>
            </a:r>
          </a:p>
          <a:p>
            <a:r>
              <a:rPr lang="en-US" dirty="0"/>
              <a:t>Add green stormwater infrastructure when possible (e.g., rain gardens, </a:t>
            </a:r>
            <a:r>
              <a:rPr lang="en-US" dirty="0" err="1"/>
              <a:t>bioswales</a:t>
            </a:r>
            <a:r>
              <a:rPr lang="en-US" dirty="0"/>
              <a:t>)</a:t>
            </a:r>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20</a:t>
            </a:fld>
            <a:endParaRPr lang="en-US"/>
          </a:p>
        </p:txBody>
      </p:sp>
      <p:sp>
        <p:nvSpPr>
          <p:cNvPr id="7" name="TextBox 6"/>
          <p:cNvSpPr txBox="1"/>
          <p:nvPr/>
        </p:nvSpPr>
        <p:spPr>
          <a:xfrm rot="5400000">
            <a:off x="8670594"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a:t>
            </a:r>
            <a:r>
              <a:rPr lang="en-US" sz="3600" u="sng" dirty="0">
                <a:solidFill>
                  <a:srgbClr val="FFFF00"/>
                </a:solidFill>
                <a:sym typeface="Wingdings" panose="05000000000000000000" pitchFamily="2" charset="2"/>
              </a:rPr>
              <a:t>Some</a:t>
            </a: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168907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11: Improve conservation and greenway management and maintenance</a:t>
            </a:r>
          </a:p>
        </p:txBody>
      </p:sp>
      <p:sp>
        <p:nvSpPr>
          <p:cNvPr id="3" name="Content Placeholder 2"/>
          <p:cNvSpPr>
            <a:spLocks noGrp="1"/>
          </p:cNvSpPr>
          <p:nvPr>
            <p:ph sz="half" idx="1"/>
          </p:nvPr>
        </p:nvSpPr>
        <p:spPr>
          <a:xfrm>
            <a:off x="838200" y="1825625"/>
            <a:ext cx="10151378" cy="4351338"/>
          </a:xfrm>
        </p:spPr>
        <p:txBody>
          <a:bodyPr>
            <a:normAutofit/>
          </a:bodyPr>
          <a:lstStyle/>
          <a:p>
            <a:r>
              <a:rPr lang="en-US" dirty="0"/>
              <a:t>Implement OSRP detailed maintenance plan</a:t>
            </a:r>
          </a:p>
          <a:p>
            <a:r>
              <a:rPr lang="en-US" dirty="0"/>
              <a:t>Ensure adequate resources for basic maintenance of conservation areas (e.g., </a:t>
            </a:r>
            <a:r>
              <a:rPr lang="en-US" sz="2800" dirty="0"/>
              <a:t>DPW, Parks and Recreation and/or </a:t>
            </a:r>
            <a:r>
              <a:rPr lang="en-US" dirty="0"/>
              <a:t>Planning or Conservation staff)</a:t>
            </a:r>
            <a:endParaRPr lang="en-US" sz="2800" dirty="0"/>
          </a:p>
          <a:p>
            <a:r>
              <a:rPr lang="en-US" dirty="0"/>
              <a:t>Sign memorandums of understanding with partners (e.g., TTOR)</a:t>
            </a:r>
          </a:p>
          <a:p>
            <a:r>
              <a:rPr lang="en-US" dirty="0"/>
              <a:t>Formalize adopt-a-conservation area and adopt-a-trail programs</a:t>
            </a:r>
          </a:p>
          <a:p>
            <a:r>
              <a:rPr lang="en-US" dirty="0"/>
              <a:t>Improve trail user experience (e.g. trail and trailhead markings)</a:t>
            </a:r>
          </a:p>
          <a:p>
            <a:endParaRPr lang="en-US" dirty="0"/>
          </a:p>
        </p:txBody>
      </p:sp>
      <p:sp>
        <p:nvSpPr>
          <p:cNvPr id="5" name="Footer Placeholder 4"/>
          <p:cNvSpPr>
            <a:spLocks noGrp="1"/>
          </p:cNvSpPr>
          <p:nvPr>
            <p:ph type="ftr" sz="quarter" idx="11"/>
          </p:nvPr>
        </p:nvSpPr>
        <p:spPr/>
        <p:txBody>
          <a:bodyPr/>
          <a:lstStyle/>
          <a:p>
            <a:r>
              <a:rPr lang="en-US"/>
              <a:t>Medfield Open Space &amp; Recreation Plan (2023-2030)</a:t>
            </a:r>
            <a:endParaRPr lang="en-US" dirty="0"/>
          </a:p>
        </p:txBody>
      </p:sp>
      <p:sp>
        <p:nvSpPr>
          <p:cNvPr id="6" name="Slide Number Placeholder 5"/>
          <p:cNvSpPr>
            <a:spLocks noGrp="1"/>
          </p:cNvSpPr>
          <p:nvPr>
            <p:ph type="sldNum" sz="quarter" idx="12"/>
          </p:nvPr>
        </p:nvSpPr>
        <p:spPr/>
        <p:txBody>
          <a:bodyPr/>
          <a:lstStyle/>
          <a:p>
            <a:fld id="{0470EA56-28B7-4475-B57B-064F255465ED}" type="slidenum">
              <a:rPr lang="en-US" smtClean="0"/>
              <a:t>21</a:t>
            </a:fld>
            <a:endParaRPr lang="en-US"/>
          </a:p>
        </p:txBody>
      </p:sp>
      <p:sp>
        <p:nvSpPr>
          <p:cNvPr id="7" name="TextBox 6"/>
          <p:cNvSpPr txBox="1"/>
          <p:nvPr/>
        </p:nvSpPr>
        <p:spPr>
          <a:xfrm rot="5400000">
            <a:off x="8670594" y="3164533"/>
            <a:ext cx="5737303" cy="646331"/>
          </a:xfrm>
          <a:prstGeom prst="rect">
            <a:avLst/>
          </a:prstGeom>
          <a:solidFill>
            <a:schemeClr val="accent6"/>
          </a:solidFill>
        </p:spPr>
        <p:txBody>
          <a:bodyPr wrap="square" rtlCol="0">
            <a:spAutoFit/>
          </a:bodyPr>
          <a:lstStyle/>
          <a:p>
            <a:pPr algn="ctr"/>
            <a:r>
              <a:rPr lang="en-US" sz="3600" dirty="0">
                <a:solidFill>
                  <a:srgbClr val="FFFF00"/>
                </a:solidFill>
                <a:sym typeface="Wingdings" panose="05000000000000000000" pitchFamily="2" charset="2"/>
              </a:rPr>
              <a:t> </a:t>
            </a:r>
            <a:r>
              <a:rPr lang="en-US" sz="3600" u="sng" dirty="0">
                <a:solidFill>
                  <a:srgbClr val="FFFF00"/>
                </a:solidFill>
                <a:sym typeface="Wingdings" panose="05000000000000000000" pitchFamily="2" charset="2"/>
              </a:rPr>
              <a:t>Some</a:t>
            </a:r>
            <a:r>
              <a:rPr lang="en-US" sz="3600" dirty="0">
                <a:solidFill>
                  <a:srgbClr val="FFFF00"/>
                </a:solidFill>
                <a:sym typeface="Wingdings" panose="05000000000000000000" pitchFamily="2" charset="2"/>
              </a:rPr>
              <a:t> CPA </a:t>
            </a:r>
            <a:r>
              <a:rPr lang="en-US" sz="3600" dirty="0">
                <a:solidFill>
                  <a:srgbClr val="FFFF00"/>
                </a:solidFill>
              </a:rPr>
              <a:t>eligible costs</a:t>
            </a:r>
          </a:p>
        </p:txBody>
      </p:sp>
    </p:spTree>
    <p:extLst>
      <p:ext uri="{BB962C8B-B14F-4D97-AF65-F5344CB8AC3E}">
        <p14:creationId xmlns:p14="http://schemas.microsoft.com/office/powerpoint/2010/main" val="387432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C2B350E-EBA6-FBDB-6950-2015F75CC5D9}"/>
              </a:ext>
            </a:extLst>
          </p:cNvPr>
          <p:cNvSpPr>
            <a:spLocks noGrp="1"/>
          </p:cNvSpPr>
          <p:nvPr>
            <p:ph type="ftr" sz="quarter" idx="11"/>
          </p:nvPr>
        </p:nvSpPr>
        <p:spPr/>
        <p:txBody>
          <a:bodyPr/>
          <a:lstStyle/>
          <a:p>
            <a:r>
              <a:rPr lang="en-US"/>
              <a:t>Medfield Open Space &amp; Recreation Plan (2023-2030)</a:t>
            </a:r>
          </a:p>
        </p:txBody>
      </p:sp>
      <p:sp>
        <p:nvSpPr>
          <p:cNvPr id="4" name="Slide Number Placeholder 3">
            <a:extLst>
              <a:ext uri="{FF2B5EF4-FFF2-40B4-BE49-F238E27FC236}">
                <a16:creationId xmlns:a16="http://schemas.microsoft.com/office/drawing/2014/main" id="{665F87E8-AACF-C0D1-9189-E35B2043E074}"/>
              </a:ext>
            </a:extLst>
          </p:cNvPr>
          <p:cNvSpPr>
            <a:spLocks noGrp="1"/>
          </p:cNvSpPr>
          <p:nvPr>
            <p:ph type="sldNum" sz="quarter" idx="12"/>
          </p:nvPr>
        </p:nvSpPr>
        <p:spPr/>
        <p:txBody>
          <a:bodyPr/>
          <a:lstStyle/>
          <a:p>
            <a:fld id="{0470EA56-28B7-4475-B57B-064F255465ED}" type="slidenum">
              <a:rPr lang="en-US" smtClean="0"/>
              <a:t>3</a:t>
            </a:fld>
            <a:endParaRPr lang="en-US"/>
          </a:p>
        </p:txBody>
      </p:sp>
      <p:pic>
        <p:nvPicPr>
          <p:cNvPr id="5" name="Picture 4">
            <a:extLst>
              <a:ext uri="{FF2B5EF4-FFF2-40B4-BE49-F238E27FC236}">
                <a16:creationId xmlns:a16="http://schemas.microsoft.com/office/drawing/2014/main" id="{1C7F45A5-B7AF-A037-84AA-8FF35FCF0416}"/>
              </a:ext>
            </a:extLst>
          </p:cNvPr>
          <p:cNvPicPr>
            <a:picLocks noChangeAspect="1"/>
          </p:cNvPicPr>
          <p:nvPr/>
        </p:nvPicPr>
        <p:blipFill>
          <a:blip r:embed="rId2"/>
          <a:stretch>
            <a:fillRect/>
          </a:stretch>
        </p:blipFill>
        <p:spPr>
          <a:xfrm>
            <a:off x="470948" y="138112"/>
            <a:ext cx="10924041" cy="6400800"/>
          </a:xfrm>
          <a:prstGeom prst="rect">
            <a:avLst/>
          </a:prstGeom>
        </p:spPr>
      </p:pic>
      <p:sp>
        <p:nvSpPr>
          <p:cNvPr id="6" name="Rectangle 5">
            <a:extLst>
              <a:ext uri="{FF2B5EF4-FFF2-40B4-BE49-F238E27FC236}">
                <a16:creationId xmlns:a16="http://schemas.microsoft.com/office/drawing/2014/main" id="{9CE0DE59-DA79-9E11-7E8D-63A865304843}"/>
              </a:ext>
            </a:extLst>
          </p:cNvPr>
          <p:cNvSpPr/>
          <p:nvPr/>
        </p:nvSpPr>
        <p:spPr>
          <a:xfrm>
            <a:off x="2879124" y="1241252"/>
            <a:ext cx="3064476" cy="36512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66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A9766-DE62-6C88-F27F-01CAFA2EC521}"/>
              </a:ext>
            </a:extLst>
          </p:cNvPr>
          <p:cNvPicPr>
            <a:picLocks noChangeAspect="1"/>
          </p:cNvPicPr>
          <p:nvPr/>
        </p:nvPicPr>
        <p:blipFill>
          <a:blip r:embed="rId2"/>
          <a:stretch>
            <a:fillRect/>
          </a:stretch>
        </p:blipFill>
        <p:spPr>
          <a:xfrm>
            <a:off x="383059" y="0"/>
            <a:ext cx="7410786" cy="6858000"/>
          </a:xfrm>
          <a:prstGeom prst="rect">
            <a:avLst/>
          </a:prstGeom>
        </p:spPr>
      </p:pic>
      <p:sp>
        <p:nvSpPr>
          <p:cNvPr id="2" name="TextBox 1">
            <a:extLst>
              <a:ext uri="{FF2B5EF4-FFF2-40B4-BE49-F238E27FC236}">
                <a16:creationId xmlns:a16="http://schemas.microsoft.com/office/drawing/2014/main" id="{2F18C8FE-B448-C489-2509-3589EE07166F}"/>
              </a:ext>
            </a:extLst>
          </p:cNvPr>
          <p:cNvSpPr txBox="1"/>
          <p:nvPr/>
        </p:nvSpPr>
        <p:spPr>
          <a:xfrm>
            <a:off x="7793845" y="1166842"/>
            <a:ext cx="3941805" cy="4431983"/>
          </a:xfrm>
          <a:prstGeom prst="rect">
            <a:avLst/>
          </a:prstGeom>
          <a:noFill/>
        </p:spPr>
        <p:txBody>
          <a:bodyPr wrap="square" rtlCol="0">
            <a:spAutoFit/>
          </a:bodyPr>
          <a:lstStyle/>
          <a:p>
            <a:r>
              <a:rPr lang="en-US" sz="2400" b="1" dirty="0"/>
              <a:t>Timeline:</a:t>
            </a:r>
          </a:p>
          <a:p>
            <a:pPr marL="342900" indent="-342900">
              <a:buFontTx/>
              <a:buChar char="-"/>
            </a:pPr>
            <a:r>
              <a:rPr lang="en-US" sz="2400" b="1" dirty="0"/>
              <a:t>File with the state by no later than end of June.</a:t>
            </a:r>
          </a:p>
          <a:p>
            <a:pPr marL="342900" indent="-342900">
              <a:buFontTx/>
              <a:buChar char="-"/>
            </a:pPr>
            <a:r>
              <a:rPr lang="en-US" sz="2400" b="1" dirty="0"/>
              <a:t>Approval from each stakeholder listed by end of May.</a:t>
            </a:r>
          </a:p>
          <a:p>
            <a:pPr marL="342900" indent="-342900">
              <a:buFontTx/>
              <a:buChar char="-"/>
            </a:pPr>
            <a:r>
              <a:rPr lang="en-US" sz="2400" b="1" dirty="0"/>
              <a:t>Update: P&amp;R voted to approve with two conditions</a:t>
            </a:r>
          </a:p>
          <a:p>
            <a:pPr marL="800100" lvl="1" indent="-342900">
              <a:buFontTx/>
              <a:buChar char="-"/>
            </a:pPr>
            <a:r>
              <a:rPr lang="en-US" sz="2200" b="1" dirty="0"/>
              <a:t>Edits to three properties in the </a:t>
            </a:r>
            <a:r>
              <a:rPr lang="en-US" sz="2200" b="1" dirty="0" err="1"/>
              <a:t>investory</a:t>
            </a:r>
            <a:endParaRPr lang="en-US" sz="2200" b="1" dirty="0"/>
          </a:p>
          <a:p>
            <a:pPr marL="800100" lvl="1" indent="-342900">
              <a:buFontTx/>
              <a:buChar char="-"/>
            </a:pPr>
            <a:r>
              <a:rPr lang="en-US" sz="2200" b="1" dirty="0"/>
              <a:t>Lowell Mason</a:t>
            </a:r>
          </a:p>
        </p:txBody>
      </p:sp>
    </p:spTree>
    <p:extLst>
      <p:ext uri="{BB962C8B-B14F-4D97-AF65-F5344CB8AC3E}">
        <p14:creationId xmlns:p14="http://schemas.microsoft.com/office/powerpoint/2010/main" val="257607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F952-DD57-500B-926B-2639E2C8D226}"/>
              </a:ext>
            </a:extLst>
          </p:cNvPr>
          <p:cNvSpPr>
            <a:spLocks noGrp="1"/>
          </p:cNvSpPr>
          <p:nvPr>
            <p:ph type="title"/>
          </p:nvPr>
        </p:nvSpPr>
        <p:spPr>
          <a:xfrm>
            <a:off x="640492" y="136525"/>
            <a:ext cx="10515600" cy="628788"/>
          </a:xfrm>
        </p:spPr>
        <p:txBody>
          <a:bodyPr>
            <a:normAutofit fontScale="90000"/>
          </a:bodyPr>
          <a:lstStyle/>
          <a:p>
            <a:r>
              <a:rPr lang="en-US" dirty="0"/>
              <a:t>Sections of the Plan</a:t>
            </a:r>
          </a:p>
        </p:txBody>
      </p:sp>
      <p:sp>
        <p:nvSpPr>
          <p:cNvPr id="3" name="Content Placeholder 2">
            <a:extLst>
              <a:ext uri="{FF2B5EF4-FFF2-40B4-BE49-F238E27FC236}">
                <a16:creationId xmlns:a16="http://schemas.microsoft.com/office/drawing/2014/main" id="{B3CFAD37-2D99-E749-31FE-9B1985CC9848}"/>
              </a:ext>
            </a:extLst>
          </p:cNvPr>
          <p:cNvSpPr>
            <a:spLocks noGrp="1"/>
          </p:cNvSpPr>
          <p:nvPr>
            <p:ph idx="1"/>
          </p:nvPr>
        </p:nvSpPr>
        <p:spPr>
          <a:xfrm>
            <a:off x="838200" y="765313"/>
            <a:ext cx="10515600" cy="5591037"/>
          </a:xfrm>
        </p:spPr>
        <p:txBody>
          <a:bodyPr>
            <a:normAutofit fontScale="85000" lnSpcReduction="20000"/>
          </a:bodyPr>
          <a:lstStyle/>
          <a:p>
            <a:r>
              <a:rPr lang="en-US" sz="2400" b="1" i="1" dirty="0"/>
              <a:t>Section One </a:t>
            </a:r>
            <a:r>
              <a:rPr lang="en-US" sz="2400" i="1" dirty="0"/>
              <a:t>‐ Plan Summary    </a:t>
            </a:r>
          </a:p>
          <a:p>
            <a:r>
              <a:rPr lang="en-US" sz="2400" b="1" i="1" dirty="0"/>
              <a:t>Section Two </a:t>
            </a:r>
            <a:r>
              <a:rPr lang="en-US" sz="2400" i="1" dirty="0"/>
              <a:t>– Introduction </a:t>
            </a:r>
          </a:p>
          <a:p>
            <a:r>
              <a:rPr lang="en-US" sz="2400" b="1" i="1" dirty="0"/>
              <a:t>Section Three </a:t>
            </a:r>
            <a:r>
              <a:rPr lang="en-US" sz="2400" i="1" dirty="0"/>
              <a:t>‐ Community Setting, Regional Context (map), Environmental Justice (map), Zoning (map) </a:t>
            </a:r>
          </a:p>
          <a:p>
            <a:r>
              <a:rPr lang="en-US" sz="2400" b="1" i="1" dirty="0"/>
              <a:t>Section Four </a:t>
            </a:r>
            <a:r>
              <a:rPr lang="en-US" sz="2400" i="1" dirty="0"/>
              <a:t>‐ Environmental Inventory and Analysis, Surficial Geology (map), Prime and Important Farmland Soils (map), Soils and Other Geological Features (map), Water Resources (map), Aquifer Protection Areas‐DEP Zone II (map), Vernal Pools (map), Archaeological Protection Area (map), Unique Features (map</a:t>
            </a:r>
            <a:r>
              <a:rPr lang="en-US" sz="2400" dirty="0"/>
              <a:t>) </a:t>
            </a:r>
          </a:p>
          <a:p>
            <a:r>
              <a:rPr lang="en-US" b="1" dirty="0">
                <a:solidFill>
                  <a:srgbClr val="00B050"/>
                </a:solidFill>
              </a:rPr>
              <a:t>Section Five </a:t>
            </a:r>
            <a:r>
              <a:rPr lang="en-US" dirty="0"/>
              <a:t>‐Inventory of Lands of Conservation and Recreation Interest, Open Space Inventory (map) - pages 39-46, 47-51 (</a:t>
            </a:r>
            <a:r>
              <a:rPr lang="en-US" dirty="0" err="1"/>
              <a:t>Raposa</a:t>
            </a:r>
            <a:r>
              <a:rPr lang="en-US" dirty="0"/>
              <a:t>), and 61-96 (Lester)</a:t>
            </a:r>
          </a:p>
          <a:p>
            <a:r>
              <a:rPr lang="en-US" b="1" dirty="0">
                <a:solidFill>
                  <a:srgbClr val="00B050"/>
                </a:solidFill>
              </a:rPr>
              <a:t>Section Six </a:t>
            </a:r>
            <a:r>
              <a:rPr lang="en-US" dirty="0"/>
              <a:t>‐ Community Vision (from </a:t>
            </a:r>
            <a:r>
              <a:rPr lang="en-US" dirty="0" err="1"/>
              <a:t>Townwide</a:t>
            </a:r>
            <a:r>
              <a:rPr lang="en-US" dirty="0"/>
              <a:t> Master Plan)- pages 97-98</a:t>
            </a:r>
          </a:p>
          <a:p>
            <a:r>
              <a:rPr lang="en-US" b="1" dirty="0">
                <a:solidFill>
                  <a:srgbClr val="00B050"/>
                </a:solidFill>
              </a:rPr>
              <a:t>Section Seven </a:t>
            </a:r>
            <a:r>
              <a:rPr lang="en-US" dirty="0"/>
              <a:t>‐ Analysis of Needs- pages 99-102</a:t>
            </a:r>
          </a:p>
          <a:p>
            <a:r>
              <a:rPr lang="en-US" b="1" dirty="0">
                <a:solidFill>
                  <a:srgbClr val="00B050"/>
                </a:solidFill>
              </a:rPr>
              <a:t>Section Eight </a:t>
            </a:r>
            <a:r>
              <a:rPr lang="en-US" dirty="0"/>
              <a:t>‐ Goals and Objectives (from </a:t>
            </a:r>
            <a:r>
              <a:rPr lang="en-US" dirty="0" err="1"/>
              <a:t>Townwide</a:t>
            </a:r>
            <a:r>
              <a:rPr lang="en-US" dirty="0"/>
              <a:t> Master Plan and Select Board Goals)- pages 102 to 106 </a:t>
            </a:r>
          </a:p>
          <a:p>
            <a:r>
              <a:rPr lang="en-US" b="1" dirty="0">
                <a:solidFill>
                  <a:srgbClr val="00B050"/>
                </a:solidFill>
              </a:rPr>
              <a:t>Section Nine </a:t>
            </a:r>
            <a:r>
              <a:rPr lang="en-US" dirty="0"/>
              <a:t>‐ Seven Year Action Plan, Action Plan (map), pages 107 --quick reference list on pages 125-126.</a:t>
            </a:r>
          </a:p>
          <a:p>
            <a:r>
              <a:rPr lang="en-US" b="1" dirty="0">
                <a:solidFill>
                  <a:srgbClr val="00B050"/>
                </a:solidFill>
              </a:rPr>
              <a:t>Section Ten </a:t>
            </a:r>
            <a:r>
              <a:rPr lang="en-US" dirty="0"/>
              <a:t>‐ Public Comments and Survey Results (pages 127 to 138)</a:t>
            </a:r>
          </a:p>
        </p:txBody>
      </p:sp>
      <p:sp>
        <p:nvSpPr>
          <p:cNvPr id="4" name="Footer Placeholder 3">
            <a:extLst>
              <a:ext uri="{FF2B5EF4-FFF2-40B4-BE49-F238E27FC236}">
                <a16:creationId xmlns:a16="http://schemas.microsoft.com/office/drawing/2014/main" id="{D4BF026B-4F97-61DC-ACE7-D226344B5D52}"/>
              </a:ext>
            </a:extLst>
          </p:cNvPr>
          <p:cNvSpPr>
            <a:spLocks noGrp="1"/>
          </p:cNvSpPr>
          <p:nvPr>
            <p:ph type="ftr" sz="quarter" idx="11"/>
          </p:nvPr>
        </p:nvSpPr>
        <p:spPr/>
        <p:txBody>
          <a:bodyPr/>
          <a:lstStyle/>
          <a:p>
            <a:r>
              <a:rPr lang="en-US"/>
              <a:t>Medfield Open Space &amp; Recreation Plan (2023-2030)</a:t>
            </a:r>
          </a:p>
        </p:txBody>
      </p:sp>
      <p:sp>
        <p:nvSpPr>
          <p:cNvPr id="5" name="Slide Number Placeholder 4">
            <a:extLst>
              <a:ext uri="{FF2B5EF4-FFF2-40B4-BE49-F238E27FC236}">
                <a16:creationId xmlns:a16="http://schemas.microsoft.com/office/drawing/2014/main" id="{547D48D7-748F-A58B-60D1-2CCCA7624D0E}"/>
              </a:ext>
            </a:extLst>
          </p:cNvPr>
          <p:cNvSpPr>
            <a:spLocks noGrp="1"/>
          </p:cNvSpPr>
          <p:nvPr>
            <p:ph type="sldNum" sz="quarter" idx="12"/>
          </p:nvPr>
        </p:nvSpPr>
        <p:spPr/>
        <p:txBody>
          <a:bodyPr/>
          <a:lstStyle/>
          <a:p>
            <a:fld id="{0470EA56-28B7-4475-B57B-064F255465ED}" type="slidenum">
              <a:rPr lang="en-US" smtClean="0"/>
              <a:t>5</a:t>
            </a:fld>
            <a:endParaRPr lang="en-US"/>
          </a:p>
        </p:txBody>
      </p:sp>
    </p:spTree>
    <p:extLst>
      <p:ext uri="{BB962C8B-B14F-4D97-AF65-F5344CB8AC3E}">
        <p14:creationId xmlns:p14="http://schemas.microsoft.com/office/powerpoint/2010/main" val="424822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41EB-5D2F-1B82-F3AA-1C1F2450D188}"/>
              </a:ext>
            </a:extLst>
          </p:cNvPr>
          <p:cNvSpPr>
            <a:spLocks noGrp="1"/>
          </p:cNvSpPr>
          <p:nvPr>
            <p:ph type="title"/>
          </p:nvPr>
        </p:nvSpPr>
        <p:spPr>
          <a:xfrm>
            <a:off x="477077" y="216038"/>
            <a:ext cx="10515600" cy="469762"/>
          </a:xfrm>
        </p:spPr>
        <p:txBody>
          <a:bodyPr>
            <a:normAutofit fontScale="90000"/>
          </a:bodyPr>
          <a:lstStyle/>
          <a:p>
            <a:r>
              <a:rPr lang="en-US" dirty="0"/>
              <a:t>Seven Year Action Plan</a:t>
            </a:r>
          </a:p>
        </p:txBody>
      </p:sp>
      <p:sp>
        <p:nvSpPr>
          <p:cNvPr id="3" name="Content Placeholder 2">
            <a:extLst>
              <a:ext uri="{FF2B5EF4-FFF2-40B4-BE49-F238E27FC236}">
                <a16:creationId xmlns:a16="http://schemas.microsoft.com/office/drawing/2014/main" id="{AD4A7999-3BBA-3469-40F9-8079DFB6295C}"/>
              </a:ext>
            </a:extLst>
          </p:cNvPr>
          <p:cNvSpPr>
            <a:spLocks noGrp="1"/>
          </p:cNvSpPr>
          <p:nvPr>
            <p:ph idx="1"/>
          </p:nvPr>
        </p:nvSpPr>
        <p:spPr>
          <a:xfrm>
            <a:off x="477077" y="777875"/>
            <a:ext cx="11559209" cy="5578475"/>
          </a:xfrm>
        </p:spPr>
        <p:txBody>
          <a:bodyPr>
            <a:noAutofit/>
          </a:bodyPr>
          <a:lstStyle/>
          <a:p>
            <a:r>
              <a:rPr lang="en-US" sz="2100" dirty="0">
                <a:effectLst/>
                <a:latin typeface="Helvetica" pitchFamily="2" charset="0"/>
              </a:rPr>
              <a:t>Action 1: Adopt the Community Preservation Act (CPA) and explore other fiscal opportunities </a:t>
            </a:r>
            <a:r>
              <a:rPr lang="en-US" sz="2100" dirty="0">
                <a:latin typeface="Helvetica" pitchFamily="2" charset="0"/>
              </a:rPr>
              <a:t>(page 107)</a:t>
            </a:r>
            <a:endParaRPr lang="en-US" sz="2100" dirty="0">
              <a:effectLst/>
              <a:latin typeface="Helvetica" pitchFamily="2" charset="0"/>
            </a:endParaRPr>
          </a:p>
          <a:p>
            <a:r>
              <a:rPr lang="en-US" sz="2100" dirty="0">
                <a:effectLst/>
                <a:latin typeface="Helvetica" pitchFamily="2" charset="0"/>
              </a:rPr>
              <a:t>Action 2: Expand parks and active recreation field opportunities on existing or new parcels (page 109)</a:t>
            </a:r>
          </a:p>
          <a:p>
            <a:r>
              <a:rPr lang="en-US" sz="2100" dirty="0">
                <a:effectLst/>
                <a:latin typeface="Helvetica" pitchFamily="2" charset="0"/>
              </a:rPr>
              <a:t>Action 3: Preserve additional conservation and greenway parcels (page 111) </a:t>
            </a:r>
          </a:p>
          <a:p>
            <a:r>
              <a:rPr lang="en-US" sz="2100" dirty="0">
                <a:effectLst/>
                <a:latin typeface="Helvetica" pitchFamily="2" charset="0"/>
              </a:rPr>
              <a:t>Action 4: Improve accessibility on conservation and recreation land (page 112)</a:t>
            </a:r>
          </a:p>
          <a:p>
            <a:r>
              <a:rPr lang="en-US" sz="2100" dirty="0">
                <a:effectLst/>
                <a:latin typeface="Helvetica" pitchFamily="2" charset="0"/>
              </a:rPr>
              <a:t>Action 5: Improve information resources, outreach, and branding (page 114)</a:t>
            </a:r>
          </a:p>
          <a:p>
            <a:r>
              <a:rPr lang="en-US" sz="2100" dirty="0">
                <a:effectLst/>
                <a:latin typeface="Helvetica" pitchFamily="2" charset="0"/>
              </a:rPr>
              <a:t>Action 6: Expand the emphasis on equity in open space and recreation planning (page 115).</a:t>
            </a:r>
          </a:p>
          <a:p>
            <a:r>
              <a:rPr lang="en-US" sz="2100" dirty="0">
                <a:effectLst/>
                <a:latin typeface="Helvetica" pitchFamily="2" charset="0"/>
              </a:rPr>
              <a:t>Action 7: Link land use and regulatory systems with open space purchase and management (page 115)</a:t>
            </a:r>
          </a:p>
          <a:p>
            <a:r>
              <a:rPr lang="en-US" sz="2100" dirty="0">
                <a:effectLst/>
                <a:latin typeface="Helvetica" pitchFamily="2" charset="0"/>
              </a:rPr>
              <a:t>Action 8: Maintain and expand the shared use and connecting path network (page 116)</a:t>
            </a:r>
          </a:p>
          <a:p>
            <a:r>
              <a:rPr lang="en-US" sz="2100" dirty="0">
                <a:effectLst/>
                <a:latin typeface="Helvetica" pitchFamily="2" charset="0"/>
              </a:rPr>
              <a:t>Action 9: Include sustainability and climate change mitigation and resilience in all actions (page 118)</a:t>
            </a:r>
          </a:p>
          <a:p>
            <a:r>
              <a:rPr lang="en-US" sz="2100" dirty="0">
                <a:effectLst/>
                <a:latin typeface="Helvetica" pitchFamily="2" charset="0"/>
              </a:rPr>
              <a:t>Action 10: Maintain and manage parks and recreation facilities (page 119)</a:t>
            </a:r>
          </a:p>
          <a:p>
            <a:r>
              <a:rPr lang="en-US" sz="2100" dirty="0">
                <a:effectLst/>
                <a:latin typeface="Helvetica" pitchFamily="2" charset="0"/>
              </a:rPr>
              <a:t>Action 11: Improve conservation and greenway management and maintenance (page 120)</a:t>
            </a:r>
          </a:p>
        </p:txBody>
      </p:sp>
      <p:sp>
        <p:nvSpPr>
          <p:cNvPr id="4" name="Footer Placeholder 3">
            <a:extLst>
              <a:ext uri="{FF2B5EF4-FFF2-40B4-BE49-F238E27FC236}">
                <a16:creationId xmlns:a16="http://schemas.microsoft.com/office/drawing/2014/main" id="{102675C1-E2C6-AF4E-166C-73607FCB7798}"/>
              </a:ext>
            </a:extLst>
          </p:cNvPr>
          <p:cNvSpPr>
            <a:spLocks noGrp="1"/>
          </p:cNvSpPr>
          <p:nvPr>
            <p:ph type="ftr" sz="quarter" idx="11"/>
          </p:nvPr>
        </p:nvSpPr>
        <p:spPr/>
        <p:txBody>
          <a:bodyPr/>
          <a:lstStyle/>
          <a:p>
            <a:r>
              <a:rPr lang="en-US"/>
              <a:t>Medfield Open Space &amp; Recreation Plan (2023-2030)</a:t>
            </a:r>
          </a:p>
        </p:txBody>
      </p:sp>
      <p:sp>
        <p:nvSpPr>
          <p:cNvPr id="5" name="Slide Number Placeholder 4">
            <a:extLst>
              <a:ext uri="{FF2B5EF4-FFF2-40B4-BE49-F238E27FC236}">
                <a16:creationId xmlns:a16="http://schemas.microsoft.com/office/drawing/2014/main" id="{5EA79C2C-CC4B-8553-7B8B-1BA2E11F1FE2}"/>
              </a:ext>
            </a:extLst>
          </p:cNvPr>
          <p:cNvSpPr>
            <a:spLocks noGrp="1"/>
          </p:cNvSpPr>
          <p:nvPr>
            <p:ph type="sldNum" sz="quarter" idx="12"/>
          </p:nvPr>
        </p:nvSpPr>
        <p:spPr/>
        <p:txBody>
          <a:bodyPr/>
          <a:lstStyle/>
          <a:p>
            <a:fld id="{0470EA56-28B7-4475-B57B-064F255465ED}" type="slidenum">
              <a:rPr lang="en-US" smtClean="0"/>
              <a:t>6</a:t>
            </a:fld>
            <a:endParaRPr lang="en-US"/>
          </a:p>
        </p:txBody>
      </p:sp>
    </p:spTree>
    <p:extLst>
      <p:ext uri="{BB962C8B-B14F-4D97-AF65-F5344CB8AC3E}">
        <p14:creationId xmlns:p14="http://schemas.microsoft.com/office/powerpoint/2010/main" val="399885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C77A-A4C2-AFE3-F205-4A3FB5F68CFF}"/>
              </a:ext>
            </a:extLst>
          </p:cNvPr>
          <p:cNvSpPr>
            <a:spLocks noGrp="1"/>
          </p:cNvSpPr>
          <p:nvPr>
            <p:ph type="title"/>
          </p:nvPr>
        </p:nvSpPr>
        <p:spPr>
          <a:xfrm>
            <a:off x="838200" y="365125"/>
            <a:ext cx="10515600" cy="981761"/>
          </a:xfrm>
        </p:spPr>
        <p:txBody>
          <a:bodyPr>
            <a:normAutofit fontScale="90000"/>
          </a:bodyPr>
          <a:lstStyle/>
          <a:p>
            <a:r>
              <a:rPr lang="en-US" dirty="0"/>
              <a:t>2023 Survey Results- 451 Respondents (completed)</a:t>
            </a:r>
          </a:p>
        </p:txBody>
      </p:sp>
      <p:sp>
        <p:nvSpPr>
          <p:cNvPr id="3" name="Footer Placeholder 2">
            <a:extLst>
              <a:ext uri="{FF2B5EF4-FFF2-40B4-BE49-F238E27FC236}">
                <a16:creationId xmlns:a16="http://schemas.microsoft.com/office/drawing/2014/main" id="{68BB28F2-BC63-353D-BD5D-9DDD050B2DC3}"/>
              </a:ext>
            </a:extLst>
          </p:cNvPr>
          <p:cNvSpPr>
            <a:spLocks noGrp="1"/>
          </p:cNvSpPr>
          <p:nvPr>
            <p:ph type="ftr" sz="quarter" idx="11"/>
          </p:nvPr>
        </p:nvSpPr>
        <p:spPr/>
        <p:txBody>
          <a:bodyPr/>
          <a:lstStyle/>
          <a:p>
            <a:r>
              <a:rPr lang="en-US"/>
              <a:t>Medfield Open Space &amp; Recreation Plan (2023-2030)</a:t>
            </a:r>
          </a:p>
        </p:txBody>
      </p:sp>
      <p:sp>
        <p:nvSpPr>
          <p:cNvPr id="4" name="Slide Number Placeholder 3">
            <a:extLst>
              <a:ext uri="{FF2B5EF4-FFF2-40B4-BE49-F238E27FC236}">
                <a16:creationId xmlns:a16="http://schemas.microsoft.com/office/drawing/2014/main" id="{2841E5A8-83FE-FEAD-4712-624D3E4E42F8}"/>
              </a:ext>
            </a:extLst>
          </p:cNvPr>
          <p:cNvSpPr>
            <a:spLocks noGrp="1"/>
          </p:cNvSpPr>
          <p:nvPr>
            <p:ph type="sldNum" sz="quarter" idx="12"/>
          </p:nvPr>
        </p:nvSpPr>
        <p:spPr/>
        <p:txBody>
          <a:bodyPr/>
          <a:lstStyle/>
          <a:p>
            <a:fld id="{0470EA56-28B7-4475-B57B-064F255465ED}" type="slidenum">
              <a:rPr lang="en-US" smtClean="0"/>
              <a:t>7</a:t>
            </a:fld>
            <a:endParaRPr lang="en-US"/>
          </a:p>
        </p:txBody>
      </p:sp>
      <p:pic>
        <p:nvPicPr>
          <p:cNvPr id="5" name="Picture 4">
            <a:extLst>
              <a:ext uri="{FF2B5EF4-FFF2-40B4-BE49-F238E27FC236}">
                <a16:creationId xmlns:a16="http://schemas.microsoft.com/office/drawing/2014/main" id="{9C23D4BB-A544-973B-9EE5-6EB3F6C76436}"/>
              </a:ext>
            </a:extLst>
          </p:cNvPr>
          <p:cNvPicPr>
            <a:picLocks noChangeAspect="1"/>
          </p:cNvPicPr>
          <p:nvPr/>
        </p:nvPicPr>
        <p:blipFill>
          <a:blip r:embed="rId2"/>
          <a:stretch>
            <a:fillRect/>
          </a:stretch>
        </p:blipFill>
        <p:spPr>
          <a:xfrm>
            <a:off x="1569833" y="1291298"/>
            <a:ext cx="8978192" cy="5120640"/>
          </a:xfrm>
          <a:prstGeom prst="rect">
            <a:avLst/>
          </a:prstGeom>
        </p:spPr>
      </p:pic>
    </p:spTree>
    <p:extLst>
      <p:ext uri="{BB962C8B-B14F-4D97-AF65-F5344CB8AC3E}">
        <p14:creationId xmlns:p14="http://schemas.microsoft.com/office/powerpoint/2010/main" val="191795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E13F-94A7-E775-DFD3-26FB3A292DAF}"/>
              </a:ext>
            </a:extLst>
          </p:cNvPr>
          <p:cNvSpPr>
            <a:spLocks noGrp="1"/>
          </p:cNvSpPr>
          <p:nvPr>
            <p:ph type="title"/>
          </p:nvPr>
        </p:nvSpPr>
        <p:spPr/>
        <p:txBody>
          <a:bodyPr/>
          <a:lstStyle/>
          <a:p>
            <a:r>
              <a:rPr lang="en-US" dirty="0"/>
              <a:t>Rank Order- </a:t>
            </a:r>
            <a:r>
              <a:rPr lang="en-US" i="1" dirty="0"/>
              <a:t>Lower # = Higher Ranked</a:t>
            </a:r>
          </a:p>
        </p:txBody>
      </p:sp>
      <p:sp>
        <p:nvSpPr>
          <p:cNvPr id="3" name="Footer Placeholder 2">
            <a:extLst>
              <a:ext uri="{FF2B5EF4-FFF2-40B4-BE49-F238E27FC236}">
                <a16:creationId xmlns:a16="http://schemas.microsoft.com/office/drawing/2014/main" id="{5B974830-7E6F-0EFA-58C5-E55DCDD9B202}"/>
              </a:ext>
            </a:extLst>
          </p:cNvPr>
          <p:cNvSpPr>
            <a:spLocks noGrp="1"/>
          </p:cNvSpPr>
          <p:nvPr>
            <p:ph type="ftr" sz="quarter" idx="11"/>
          </p:nvPr>
        </p:nvSpPr>
        <p:spPr/>
        <p:txBody>
          <a:bodyPr/>
          <a:lstStyle/>
          <a:p>
            <a:r>
              <a:rPr lang="en-US"/>
              <a:t>Medfield Open Space &amp; Recreation Plan (2023-2030)</a:t>
            </a:r>
          </a:p>
        </p:txBody>
      </p:sp>
      <p:sp>
        <p:nvSpPr>
          <p:cNvPr id="4" name="Slide Number Placeholder 3">
            <a:extLst>
              <a:ext uri="{FF2B5EF4-FFF2-40B4-BE49-F238E27FC236}">
                <a16:creationId xmlns:a16="http://schemas.microsoft.com/office/drawing/2014/main" id="{88EEFFB0-0572-6FD6-E4BC-189139F02EF6}"/>
              </a:ext>
            </a:extLst>
          </p:cNvPr>
          <p:cNvSpPr>
            <a:spLocks noGrp="1"/>
          </p:cNvSpPr>
          <p:nvPr>
            <p:ph type="sldNum" sz="quarter" idx="12"/>
          </p:nvPr>
        </p:nvSpPr>
        <p:spPr/>
        <p:txBody>
          <a:bodyPr/>
          <a:lstStyle/>
          <a:p>
            <a:fld id="{0470EA56-28B7-4475-B57B-064F255465ED}" type="slidenum">
              <a:rPr lang="en-US" smtClean="0"/>
              <a:t>8</a:t>
            </a:fld>
            <a:endParaRPr lang="en-US"/>
          </a:p>
        </p:txBody>
      </p:sp>
      <p:pic>
        <p:nvPicPr>
          <p:cNvPr id="5" name="Picture 4">
            <a:extLst>
              <a:ext uri="{FF2B5EF4-FFF2-40B4-BE49-F238E27FC236}">
                <a16:creationId xmlns:a16="http://schemas.microsoft.com/office/drawing/2014/main" id="{0373F21B-3F3E-5B97-A592-CB5218AAB7A9}"/>
              </a:ext>
            </a:extLst>
          </p:cNvPr>
          <p:cNvPicPr>
            <a:picLocks noChangeAspect="1"/>
          </p:cNvPicPr>
          <p:nvPr/>
        </p:nvPicPr>
        <p:blipFill>
          <a:blip r:embed="rId2"/>
          <a:stretch>
            <a:fillRect/>
          </a:stretch>
        </p:blipFill>
        <p:spPr>
          <a:xfrm>
            <a:off x="1450627" y="1692592"/>
            <a:ext cx="9290746" cy="4846320"/>
          </a:xfrm>
          <a:prstGeom prst="rect">
            <a:avLst/>
          </a:prstGeom>
        </p:spPr>
      </p:pic>
    </p:spTree>
    <p:extLst>
      <p:ext uri="{BB962C8B-B14F-4D97-AF65-F5344CB8AC3E}">
        <p14:creationId xmlns:p14="http://schemas.microsoft.com/office/powerpoint/2010/main" val="73066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D752B-51CD-5526-F396-5886F6B7AD1F}"/>
              </a:ext>
            </a:extLst>
          </p:cNvPr>
          <p:cNvSpPr>
            <a:spLocks noGrp="1"/>
          </p:cNvSpPr>
          <p:nvPr>
            <p:ph type="title"/>
          </p:nvPr>
        </p:nvSpPr>
        <p:spPr>
          <a:xfrm>
            <a:off x="607671" y="136525"/>
            <a:ext cx="10515600" cy="1325563"/>
          </a:xfrm>
        </p:spPr>
        <p:txBody>
          <a:bodyPr/>
          <a:lstStyle/>
          <a:p>
            <a:r>
              <a:rPr lang="en-US" dirty="0"/>
              <a:t>Allocate Points (Up to 100)</a:t>
            </a:r>
          </a:p>
        </p:txBody>
      </p:sp>
      <p:sp>
        <p:nvSpPr>
          <p:cNvPr id="2" name="Footer Placeholder 1">
            <a:extLst>
              <a:ext uri="{FF2B5EF4-FFF2-40B4-BE49-F238E27FC236}">
                <a16:creationId xmlns:a16="http://schemas.microsoft.com/office/drawing/2014/main" id="{F0B04F60-9A7A-56F1-E1D6-08DEEB9BCF1C}"/>
              </a:ext>
            </a:extLst>
          </p:cNvPr>
          <p:cNvSpPr>
            <a:spLocks noGrp="1"/>
          </p:cNvSpPr>
          <p:nvPr>
            <p:ph type="ftr" sz="quarter" idx="11"/>
          </p:nvPr>
        </p:nvSpPr>
        <p:spPr/>
        <p:txBody>
          <a:bodyPr/>
          <a:lstStyle/>
          <a:p>
            <a:r>
              <a:rPr lang="en-US"/>
              <a:t>Medfield Open Space &amp; Recreation Plan (2023-2030)</a:t>
            </a:r>
          </a:p>
        </p:txBody>
      </p:sp>
      <p:sp>
        <p:nvSpPr>
          <p:cNvPr id="3" name="Slide Number Placeholder 2">
            <a:extLst>
              <a:ext uri="{FF2B5EF4-FFF2-40B4-BE49-F238E27FC236}">
                <a16:creationId xmlns:a16="http://schemas.microsoft.com/office/drawing/2014/main" id="{F555C77E-920B-E948-40F1-5B6FF6F3448C}"/>
              </a:ext>
            </a:extLst>
          </p:cNvPr>
          <p:cNvSpPr>
            <a:spLocks noGrp="1"/>
          </p:cNvSpPr>
          <p:nvPr>
            <p:ph type="sldNum" sz="quarter" idx="12"/>
          </p:nvPr>
        </p:nvSpPr>
        <p:spPr/>
        <p:txBody>
          <a:bodyPr/>
          <a:lstStyle/>
          <a:p>
            <a:fld id="{0470EA56-28B7-4475-B57B-064F255465ED}" type="slidenum">
              <a:rPr lang="en-US" smtClean="0"/>
              <a:t>9</a:t>
            </a:fld>
            <a:endParaRPr lang="en-US"/>
          </a:p>
        </p:txBody>
      </p:sp>
      <p:pic>
        <p:nvPicPr>
          <p:cNvPr id="4" name="Picture 3">
            <a:extLst>
              <a:ext uri="{FF2B5EF4-FFF2-40B4-BE49-F238E27FC236}">
                <a16:creationId xmlns:a16="http://schemas.microsoft.com/office/drawing/2014/main" id="{4EDB4C81-CE3E-EFDD-A140-6BF88B8A49F2}"/>
              </a:ext>
            </a:extLst>
          </p:cNvPr>
          <p:cNvPicPr>
            <a:picLocks noChangeAspect="1"/>
          </p:cNvPicPr>
          <p:nvPr/>
        </p:nvPicPr>
        <p:blipFill>
          <a:blip r:embed="rId2"/>
          <a:stretch>
            <a:fillRect/>
          </a:stretch>
        </p:blipFill>
        <p:spPr>
          <a:xfrm>
            <a:off x="1310674" y="1440339"/>
            <a:ext cx="9109594" cy="4937760"/>
          </a:xfrm>
          <a:prstGeom prst="rect">
            <a:avLst/>
          </a:prstGeom>
        </p:spPr>
      </p:pic>
      <p:sp>
        <p:nvSpPr>
          <p:cNvPr id="6" name="Rectangle 5">
            <a:extLst>
              <a:ext uri="{FF2B5EF4-FFF2-40B4-BE49-F238E27FC236}">
                <a16:creationId xmlns:a16="http://schemas.microsoft.com/office/drawing/2014/main" id="{84EE2BE2-F4FC-C9DE-02DB-AFA5F0EAF780}"/>
              </a:ext>
            </a:extLst>
          </p:cNvPr>
          <p:cNvSpPr/>
          <p:nvPr/>
        </p:nvSpPr>
        <p:spPr>
          <a:xfrm>
            <a:off x="1161535" y="4646141"/>
            <a:ext cx="9354065" cy="15940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721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1870</Words>
  <Application>Microsoft Macintosh PowerPoint</Application>
  <PresentationFormat>Widescreen</PresentationFormat>
  <Paragraphs>186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ArialMT</vt:lpstr>
      <vt:lpstr>Calibri</vt:lpstr>
      <vt:lpstr>Calibri Light</vt:lpstr>
      <vt:lpstr>Helvetica</vt:lpstr>
      <vt:lpstr>Office Theme</vt:lpstr>
      <vt:lpstr>Medfield Open Space &amp; Recreation Plan (2023-2030)</vt:lpstr>
      <vt:lpstr>PowerPoint Presentation</vt:lpstr>
      <vt:lpstr>PowerPoint Presentation</vt:lpstr>
      <vt:lpstr>PowerPoint Presentation</vt:lpstr>
      <vt:lpstr>Sections of the Plan</vt:lpstr>
      <vt:lpstr>Seven Year Action Plan</vt:lpstr>
      <vt:lpstr>2023 Survey Results- 451 Respondents (completed)</vt:lpstr>
      <vt:lpstr>Rank Order- Lower # = Higher Ranked</vt:lpstr>
      <vt:lpstr>Allocate Points (Up to 100)</vt:lpstr>
      <vt:lpstr>Questions on CPA</vt:lpstr>
      <vt:lpstr>Action 1: Adopt Community Preservation Act (CPA)</vt:lpstr>
      <vt:lpstr>Action 2: Expand parks and active recreation field opportunities on existing or new parcels</vt:lpstr>
      <vt:lpstr>Action 3: Preserve additional conservation and greenway parcels</vt:lpstr>
      <vt:lpstr>Action 4: Improve accessibility on conservation and recreation land</vt:lpstr>
      <vt:lpstr>Action 5: Improve information resources, outreach, and branding</vt:lpstr>
      <vt:lpstr>Action 6: Expand the emphasis on equity in open space and recreation planning</vt:lpstr>
      <vt:lpstr>Action 7: Link land use and regulatory systems with open space purchase and management</vt:lpstr>
      <vt:lpstr>Action 8: Maintain and expand the shared use and connecting path network</vt:lpstr>
      <vt:lpstr>Action 9: Include sustainability and climate change mitigation and resilience in all actions</vt:lpstr>
      <vt:lpstr>Action 10: Maintain and manage parks and recreation facilities</vt:lpstr>
      <vt:lpstr>Action 11: Improve conservation and greenway management and maintenance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Feiden</dc:creator>
  <cp:lastModifiedBy>Jerry Potts</cp:lastModifiedBy>
  <cp:revision>77</cp:revision>
  <dcterms:created xsi:type="dcterms:W3CDTF">2023-01-17T15:03:22Z</dcterms:created>
  <dcterms:modified xsi:type="dcterms:W3CDTF">2023-05-10T20:27:24Z</dcterms:modified>
</cp:coreProperties>
</file>