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7102475" cy="9369425"/>
  <p:embeddedFontLst>
    <p:embeddedFont>
      <p:font typeface="Montserra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7e7ff6899_0_0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f7e7ff6899_0_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1f7e7ff6899_0_0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2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2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4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24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6845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13275" y="747225"/>
            <a:ext cx="822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371600" y="30168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25" y="1896700"/>
            <a:ext cx="77724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Massachusetts">
  <p:cSld name="SECTION_HEADER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23910" r="31851" t="11260"/>
          <a:stretch/>
        </p:blipFill>
        <p:spPr>
          <a:xfrm>
            <a:off x="5098950" y="746400"/>
            <a:ext cx="4045051" cy="614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New Hampshire">
  <p:cSld name="SECTION_HEADER_1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930" l="9787" r="54828" t="11116"/>
          <a:stretch/>
        </p:blipFill>
        <p:spPr>
          <a:xfrm>
            <a:off x="4989075" y="746400"/>
            <a:ext cx="4196002" cy="60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Rhode Island">
  <p:cSld name="SECTION_HEADER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14622" l="26604" r="34816" t="0"/>
          <a:stretch/>
        </p:blipFill>
        <p:spPr>
          <a:xfrm>
            <a:off x="4967175" y="740050"/>
            <a:ext cx="4176824" cy="61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693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457200" y="1676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648200" y="1676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7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57200" y="7607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5850" y="6289100"/>
            <a:ext cx="9155700" cy="453600"/>
          </a:xfrm>
          <a:prstGeom prst="rect">
            <a:avLst/>
          </a:prstGeom>
          <a:solidFill>
            <a:srgbClr val="2C3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Electricity.Medfield.net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5850" y="115200"/>
            <a:ext cx="9155700" cy="981600"/>
          </a:xfrm>
          <a:prstGeom prst="rect">
            <a:avLst/>
          </a:prstGeom>
          <a:solidFill>
            <a:srgbClr val="2C3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11600" y="0"/>
            <a:ext cx="9155700" cy="115200"/>
          </a:xfrm>
          <a:prstGeom prst="rect">
            <a:avLst/>
          </a:prstGeom>
          <a:solidFill>
            <a:srgbClr val="B8A898"/>
          </a:solidFill>
          <a:ln cap="flat" cmpd="sng" w="9525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7575" y="197100"/>
            <a:ext cx="817800" cy="8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-5850" y="6742800"/>
            <a:ext cx="9155700" cy="115200"/>
          </a:xfrm>
          <a:prstGeom prst="rect">
            <a:avLst/>
          </a:prstGeom>
          <a:solidFill>
            <a:srgbClr val="B8A898"/>
          </a:solidFill>
          <a:ln cap="flat" cmpd="sng" w="9525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/>
        </p:nvSpPr>
        <p:spPr>
          <a:xfrm>
            <a:off x="292800" y="2368025"/>
            <a:ext cx="8558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Medfield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Community Electricity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431700" y="4072925"/>
            <a:ext cx="8558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0" i="0" lang="en-US" sz="28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Wednesday April 24, 2024</a:t>
            </a:r>
            <a:endParaRPr b="0" i="0" sz="2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98700" y="2892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Participation &amp; Enrollment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657600" y="1333425"/>
            <a:ext cx="5187600" cy="51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Participation is voluntary.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There is never any penalty or fee to opt out of the program.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 enrollment process differs based on your current electricity supplier.</a:t>
            </a:r>
            <a:endParaRPr sz="2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457200" marR="254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</p:txBody>
      </p:sp>
      <p:cxnSp>
        <p:nvCxnSpPr>
          <p:cNvPr id="144" name="Google Shape;144;p21"/>
          <p:cNvCxnSpPr/>
          <p:nvPr/>
        </p:nvCxnSpPr>
        <p:spPr>
          <a:xfrm>
            <a:off x="3447575" y="1873425"/>
            <a:ext cx="13500" cy="35370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 rot="5400000">
            <a:off x="7193225" y="3464700"/>
            <a:ext cx="2022000" cy="135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657400" y="229700"/>
            <a:ext cx="85353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Find Your Current Supplier</a:t>
            </a:r>
            <a:endParaRPr b="0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51787" l="0" r="2218" t="0"/>
          <a:stretch/>
        </p:blipFill>
        <p:spPr>
          <a:xfrm>
            <a:off x="184550" y="1180675"/>
            <a:ext cx="7252933" cy="4959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22"/>
          <p:cNvSpPr/>
          <p:nvPr/>
        </p:nvSpPr>
        <p:spPr>
          <a:xfrm>
            <a:off x="7498925" y="3016050"/>
            <a:ext cx="1410600" cy="21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electricity supplier says Eversource, then you are using Basic Service.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0599" y="5261902"/>
            <a:ext cx="3567890" cy="8783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3186" y="5158265"/>
            <a:ext cx="1341394" cy="7258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1067" y="3797437"/>
            <a:ext cx="1003487" cy="270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3813195" y="3797405"/>
            <a:ext cx="1257000" cy="27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5249984" y="5385909"/>
            <a:ext cx="1257000" cy="49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22"/>
          <p:cNvCxnSpPr>
            <a:stCxn id="159" idx="3"/>
          </p:cNvCxnSpPr>
          <p:nvPr/>
        </p:nvCxnSpPr>
        <p:spPr>
          <a:xfrm>
            <a:off x="5070195" y="3932705"/>
            <a:ext cx="2458200" cy="426300"/>
          </a:xfrm>
          <a:prstGeom prst="bentConnector3">
            <a:avLst>
              <a:gd fmla="val 18239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22"/>
          <p:cNvCxnSpPr>
            <a:endCxn id="155" idx="2"/>
          </p:cNvCxnSpPr>
          <p:nvPr/>
        </p:nvCxnSpPr>
        <p:spPr>
          <a:xfrm flipH="1" rot="10800000">
            <a:off x="6506825" y="5152350"/>
            <a:ext cx="1697400" cy="5091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latin typeface="Montserrat"/>
                <a:ea typeface="Montserrat"/>
                <a:cs typeface="Montserrat"/>
                <a:sym typeface="Montserrat"/>
              </a:rPr>
              <a:t>(1 of 3) 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231575" y="1333425"/>
            <a:ext cx="57375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b="1" lang="en-US" sz="2400">
                <a:solidFill>
                  <a:schemeClr val="dk2"/>
                </a:solidFill>
              </a:rPr>
              <a:t>Anyone using Eversource Basic Service is eligible to be automatically enrolled in the </a:t>
            </a:r>
            <a:r>
              <a:rPr b="1" lang="en-US" sz="2400" u="sng">
                <a:solidFill>
                  <a:schemeClr val="dk2"/>
                </a:solidFill>
              </a:rPr>
              <a:t>Medfield Standard </a:t>
            </a:r>
            <a:r>
              <a:rPr b="1" lang="en-US" sz="2400">
                <a:solidFill>
                  <a:schemeClr val="dk2"/>
                </a:solidFill>
              </a:rPr>
              <a:t>as of their June meter read.</a:t>
            </a:r>
            <a:endParaRPr b="1"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These customers on Eversource Basic Service received a notification letter in mid-April, explaining their options. 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If an eligible customer takes no action, they will be enrolled in Medfield Standard starting in June.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70" name="Google Shape;170;p23"/>
          <p:cNvCxnSpPr/>
          <p:nvPr/>
        </p:nvCxnSpPr>
        <p:spPr>
          <a:xfrm>
            <a:off x="3007452" y="15688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2"/>
                </a:solidFill>
              </a:rPr>
              <a:t>If eligible for automatic enrollment: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May 15: deadline to opt-out before the program starts.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You may opt-out at any time after May 15, and you will be returned to Eversource Basic Service supply on your next meter read.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There is never any penalty or fee to opt out of the program.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78" name="Google Shape;178;p24"/>
          <p:cNvCxnSpPr/>
          <p:nvPr/>
        </p:nvCxnSpPr>
        <p:spPr>
          <a:xfrm>
            <a:off x="318295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latin typeface="Montserrat"/>
                <a:ea typeface="Montserrat"/>
                <a:cs typeface="Montserrat"/>
                <a:sym typeface="Montserrat"/>
              </a:rPr>
              <a:t>(2 of 3) 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393575" y="1333425"/>
            <a:ext cx="5451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b="1" lang="en-US" sz="2400">
                <a:solidFill>
                  <a:schemeClr val="dk2"/>
                </a:solidFill>
              </a:rPr>
              <a:t>To Opt Out of the Medfield Program: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2"/>
                </a:solidFill>
              </a:rPr>
              <a:t>Return the postage paid card in your notification letter </a:t>
            </a:r>
            <a:r>
              <a:rPr lang="en-US" sz="2400" u="sng">
                <a:solidFill>
                  <a:schemeClr val="dk2"/>
                </a:solidFill>
              </a:rPr>
              <a:t>OR</a:t>
            </a:r>
            <a:r>
              <a:rPr lang="en-US" sz="2400">
                <a:solidFill>
                  <a:schemeClr val="dk2"/>
                </a:solidFill>
              </a:rPr>
              <a:t> fill out the online form at Electricity.Medfield.net </a:t>
            </a:r>
            <a:r>
              <a:rPr lang="en-US" sz="2400" u="sng">
                <a:solidFill>
                  <a:schemeClr val="dk2"/>
                </a:solidFill>
              </a:rPr>
              <a:t>OR</a:t>
            </a:r>
            <a:r>
              <a:rPr lang="en-US" sz="2400">
                <a:solidFill>
                  <a:schemeClr val="dk2"/>
                </a:solidFill>
              </a:rPr>
              <a:t> call our supplier, Direct Energy, at (866) 968-8065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b="1" lang="en-US" sz="2400">
                <a:solidFill>
                  <a:schemeClr val="dk2"/>
                </a:solidFill>
              </a:rPr>
              <a:t>To Choose a different Medfield option:</a:t>
            </a:r>
            <a:endParaRPr b="1" sz="2400">
              <a:solidFill>
                <a:schemeClr val="dk2"/>
              </a:solidFill>
            </a:endParaRPr>
          </a:p>
          <a:p>
            <a:pPr indent="0" lvl="0" marL="2857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2"/>
                </a:solidFill>
              </a:rPr>
              <a:t>Fill out the online form at Electricity.Medfield.net </a:t>
            </a:r>
            <a:r>
              <a:rPr lang="en-US" sz="2400" u="sng">
                <a:solidFill>
                  <a:schemeClr val="dk2"/>
                </a:solidFill>
              </a:rPr>
              <a:t>OR</a:t>
            </a:r>
            <a:r>
              <a:rPr lang="en-US" sz="2400">
                <a:solidFill>
                  <a:schemeClr val="dk2"/>
                </a:solidFill>
              </a:rPr>
              <a:t> call our supplier, Direct Energy, at (866) 968-8065</a:t>
            </a:r>
            <a:endParaRPr b="1" sz="2400">
              <a:solidFill>
                <a:schemeClr val="dk2"/>
              </a:solidFill>
            </a:endParaRPr>
          </a:p>
          <a:p>
            <a:pPr indent="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187" name="Google Shape;187;p25"/>
          <p:cNvCxnSpPr/>
          <p:nvPr/>
        </p:nvCxnSpPr>
        <p:spPr>
          <a:xfrm>
            <a:off x="316945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5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latin typeface="Montserrat"/>
                <a:ea typeface="Montserrat"/>
                <a:cs typeface="Montserrat"/>
                <a:sym typeface="Montserrat"/>
              </a:rPr>
              <a:t>(3 of 3) 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2"/>
                </a:solidFill>
              </a:rPr>
              <a:t>Anyone currently using their own supplier will not receive the notification letter and will not be automatically enrolled. </a:t>
            </a:r>
            <a:endParaRPr sz="2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2"/>
                </a:solidFill>
              </a:rPr>
              <a:t>These customers can voluntarily join the program, but should check with their current supplier in case their current supplier charges penalties or early termination fees.</a:t>
            </a:r>
            <a:endParaRPr b="1" sz="2400">
              <a:solidFill>
                <a:schemeClr val="dk2"/>
              </a:solidFill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>
            <a:off x="3520452" y="15148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6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Customers Using Their Own Supplier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In addition to the notification letter, we have spread the word through: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Press release (front page story in Hometown Weekly) and online news blurb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Notice running on Medfield TV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Brochures: Town Hall entrance, Public Safety building, Library and CENTER at Medfield, Starbucks, Blue Moon and Kingsbury Club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Poster at library, sandwich board by Town Hall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Postcard sent to all eligible customers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•"/>
            </a:pPr>
            <a:r>
              <a:rPr lang="en-US" sz="2300">
                <a:solidFill>
                  <a:schemeClr val="dk2"/>
                </a:solidFill>
              </a:rPr>
              <a:t>Social media posts (Facebook, X)</a:t>
            </a:r>
            <a:endParaRPr sz="2300">
              <a:solidFill>
                <a:schemeClr val="dk2"/>
              </a:solidFill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>
            <a:off x="314330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7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Our Pre-Launch Awareness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05750" y="1203925"/>
            <a:ext cx="83217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Medfield Community Electricity (MCE) is different from other “third-party” electricity supply offers.</a:t>
            </a:r>
            <a:endParaRPr b="0" i="0" sz="2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4660225" y="2421400"/>
            <a:ext cx="424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MCE negotiated a contract focused on the best interests of our residents and businesses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4660225" y="3357450"/>
            <a:ext cx="424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MCE has no hidden fees, no termination or cancellation penalties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4660225" y="4271375"/>
            <a:ext cx="424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MCE is committed to transparency and will always have fixed pricing, announced publicly before it takes effect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4710020" y="5196125"/>
            <a:ext cx="424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MCE’s consultant will conduct ongoing oversight on our supplier to ensure they are fully compliant.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600" y="2562100"/>
            <a:ext cx="3651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600" y="3464487"/>
            <a:ext cx="3651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600" y="4330300"/>
            <a:ext cx="3651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600" y="5334725"/>
            <a:ext cx="3651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762466" y="2428500"/>
            <a:ext cx="324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Third-party contracts, individual residents can’t negotiate contract terms.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723625" y="3345450"/>
            <a:ext cx="336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Third-party contracts often have hidden fees, like early termination penalties.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723625" y="4354950"/>
            <a:ext cx="328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Third-party contracts often switch to variable pricing, and many customers do not notice.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762475" y="5279700"/>
            <a:ext cx="324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independent expert to help monitor your contract.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725" y="2559650"/>
            <a:ext cx="384200" cy="3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725" y="3377363"/>
            <a:ext cx="384200" cy="3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725" y="4441700"/>
            <a:ext cx="384200" cy="3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725" y="5410850"/>
            <a:ext cx="384200" cy="3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3108725" y="1275575"/>
            <a:ext cx="5710500" cy="47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2300">
                <a:solidFill>
                  <a:schemeClr val="dk2"/>
                </a:solidFill>
              </a:rPr>
              <a:t>To opt-out, change your option or proactively enroll: 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en-US" sz="2300">
                <a:solidFill>
                  <a:schemeClr val="dk2"/>
                </a:solidFill>
              </a:rPr>
              <a:t>Call Direct Energy at (866) 968-8065</a:t>
            </a:r>
            <a:endParaRPr sz="2300">
              <a:solidFill>
                <a:schemeClr val="dk2"/>
              </a:solidFill>
            </a:endParaRPr>
          </a:p>
          <a:p>
            <a:pPr indent="0" lvl="0" marL="45720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OR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en-US" sz="2300">
                <a:solidFill>
                  <a:schemeClr val="dk2"/>
                </a:solidFill>
              </a:rPr>
              <a:t>Fill out the enroll or opt-out form at Electricity.Medfield.net</a:t>
            </a:r>
            <a:endParaRPr sz="23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2300">
                <a:solidFill>
                  <a:schemeClr val="dk2"/>
                </a:solidFill>
              </a:rPr>
              <a:t>For questions, contact Medfield’s consultant, Good Energy: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en-US" sz="2300">
                <a:solidFill>
                  <a:schemeClr val="dk2"/>
                </a:solidFill>
              </a:rPr>
              <a:t>Call (508) 296-4767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-"/>
            </a:pPr>
            <a:r>
              <a:rPr lang="en-US" sz="2300">
                <a:solidFill>
                  <a:schemeClr val="dk2"/>
                </a:solidFill>
              </a:rPr>
              <a:t>Fill out the contact form at Electricity.Medfield.net</a:t>
            </a:r>
            <a:endParaRPr sz="23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2300">
                <a:solidFill>
                  <a:schemeClr val="dk2"/>
                </a:solidFill>
              </a:rPr>
              <a:t>Reminder: you may change your option or opt-out of the program at any time</a:t>
            </a:r>
            <a:endParaRPr sz="2300">
              <a:solidFill>
                <a:schemeClr val="dk2"/>
              </a:solidFill>
            </a:endParaRPr>
          </a:p>
        </p:txBody>
      </p:sp>
      <p:cxnSp>
        <p:nvCxnSpPr>
          <p:cNvPr id="236" name="Google Shape;236;p29"/>
          <p:cNvCxnSpPr/>
          <p:nvPr/>
        </p:nvCxnSpPr>
        <p:spPr>
          <a:xfrm>
            <a:off x="2801152" y="154736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29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Questions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&amp; Support</a:t>
            </a:r>
            <a:r>
              <a:rPr b="0" lang="en-US" sz="3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30"/>
          <p:cNvSpPr txBox="1"/>
          <p:nvPr>
            <p:ph type="title"/>
          </p:nvPr>
        </p:nvSpPr>
        <p:spPr>
          <a:xfrm>
            <a:off x="861289" y="1254575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Our Program Options</a:t>
            </a:r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48675"/>
            <a:ext cx="8839200" cy="354056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/>
          <p:nvPr/>
        </p:nvSpPr>
        <p:spPr>
          <a:xfrm>
            <a:off x="2381075" y="2116175"/>
            <a:ext cx="2214000" cy="2754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275100" y="5747925"/>
            <a:ext cx="847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savings compared to utility Basic Service cannot be guaranteed.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675900" y="1577075"/>
            <a:ext cx="5152500" cy="43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Offer new electricity supply options that provide </a:t>
            </a: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renewable energy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stable prices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all Medfield residents and businesses.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Although savings cannot be guaranteed, these programs have </a:t>
            </a: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historically provided savings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compared to utility Basic Service over the contract term.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3316116" y="1628986"/>
            <a:ext cx="24600" cy="42789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176771" y="3255554"/>
            <a:ext cx="2804161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b="43255" l="0" r="0" t="1416"/>
          <a:stretch/>
        </p:blipFill>
        <p:spPr>
          <a:xfrm>
            <a:off x="1272925" y="1198350"/>
            <a:ext cx="6722125" cy="48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>
            <p:ph type="title"/>
          </p:nvPr>
        </p:nvSpPr>
        <p:spPr>
          <a:xfrm>
            <a:off x="1337075" y="204225"/>
            <a:ext cx="70485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Sample Bill Showing Medfield Community Electricity</a:t>
            </a:r>
            <a:endParaRPr b="0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2"/>
          <p:cNvSpPr txBox="1"/>
          <p:nvPr>
            <p:ph type="title"/>
          </p:nvPr>
        </p:nvSpPr>
        <p:spPr>
          <a:xfrm>
            <a:off x="1337075" y="204225"/>
            <a:ext cx="70485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Sample Bill Showing Medfield Community Electricity</a:t>
            </a:r>
            <a:endParaRPr b="0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b="48706" l="0" r="0" t="0"/>
          <a:stretch/>
        </p:blipFill>
        <p:spPr>
          <a:xfrm>
            <a:off x="671525" y="1234350"/>
            <a:ext cx="7461199" cy="49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5954525" y="4801500"/>
            <a:ext cx="1587600" cy="90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Rate on MCE will be:</a:t>
            </a:r>
            <a:endParaRPr b="1" i="0" sz="1100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Standard: 0.13063</a:t>
            </a:r>
            <a:endParaRPr b="1" i="0" sz="1100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Basic: 0.12650</a:t>
            </a:r>
            <a:endParaRPr b="1" i="0" sz="1100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or 100: 0.14108</a:t>
            </a:r>
            <a:endParaRPr b="1" i="0" sz="1100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6472175" y="4501300"/>
            <a:ext cx="5523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.17216</a:t>
            </a:r>
            <a:endParaRPr b="0" i="0" sz="8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3366575" y="1275575"/>
            <a:ext cx="5452500" cy="47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Our expert consultant (Good Energy), ensures the supplier (Direct Energy) meets quality standards, and runs the program in accordance with the contract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25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Pricing will always be transparent: the Town will announce any price changes at least 30-days in advance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25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There are no hidden fees or variable costs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25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You always have the option to leave at anytime, without penalty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73" name="Google Shape;273;p33"/>
          <p:cNvCxnSpPr/>
          <p:nvPr/>
        </p:nvCxnSpPr>
        <p:spPr>
          <a:xfrm>
            <a:off x="3048802" y="15283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B8A89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33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Protections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5784"/>
          <a:stretch/>
        </p:blipFill>
        <p:spPr>
          <a:xfrm>
            <a:off x="0" y="1194350"/>
            <a:ext cx="9144000" cy="462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>
            <p:ph type="title"/>
          </p:nvPr>
        </p:nvSpPr>
        <p:spPr>
          <a:xfrm>
            <a:off x="829200" y="227803"/>
            <a:ext cx="8229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500">
                <a:solidFill>
                  <a:schemeClr val="lt1"/>
                </a:solidFill>
              </a:rPr>
              <a:t>Dedham Local Green (5%/10%) Compared to Eversource Basic Service 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275100" y="5817275"/>
            <a:ext cx="847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savings compared to utility Basic Service cannot be guaranteed.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132475" y="1206525"/>
            <a:ext cx="8880000" cy="4659900"/>
          </a:xfrm>
          <a:prstGeom prst="rect">
            <a:avLst/>
          </a:prstGeom>
          <a:noFill/>
          <a:ln cap="flat" cmpd="sng" w="19050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35" title="Points scored"/>
          <p:cNvPicPr preferRelativeResize="0"/>
          <p:nvPr/>
        </p:nvPicPr>
        <p:blipFill rotWithShape="1">
          <a:blip r:embed="rId3">
            <a:alphaModFix/>
          </a:blip>
          <a:srcRect b="-618" l="2200" r="0" t="6958"/>
          <a:stretch/>
        </p:blipFill>
        <p:spPr>
          <a:xfrm>
            <a:off x="246551" y="1217299"/>
            <a:ext cx="8132874" cy="46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/>
          <p:nvPr>
            <p:ph type="title"/>
          </p:nvPr>
        </p:nvSpPr>
        <p:spPr>
          <a:xfrm>
            <a:off x="1390664" y="292100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500">
                <a:solidFill>
                  <a:schemeClr val="lt1"/>
                </a:solidFill>
              </a:rPr>
              <a:t>Program Products Renewable Content 2024-2026</a:t>
            </a:r>
            <a:endParaRPr sz="2500">
              <a:solidFill>
                <a:schemeClr val="lt1"/>
              </a:solidFill>
            </a:endParaRPr>
          </a:p>
        </p:txBody>
      </p:sp>
      <p:cxnSp>
        <p:nvCxnSpPr>
          <p:cNvPr id="294" name="Google Shape;294;p35"/>
          <p:cNvCxnSpPr/>
          <p:nvPr/>
        </p:nvCxnSpPr>
        <p:spPr>
          <a:xfrm flipH="1" rot="10800000">
            <a:off x="132475" y="3132425"/>
            <a:ext cx="8869500" cy="21300"/>
          </a:xfrm>
          <a:prstGeom prst="straightConnector1">
            <a:avLst/>
          </a:prstGeom>
          <a:noFill/>
          <a:ln cap="flat" cmpd="sng" w="19050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35"/>
          <p:cNvCxnSpPr/>
          <p:nvPr/>
        </p:nvCxnSpPr>
        <p:spPr>
          <a:xfrm flipH="1" rot="10800000">
            <a:off x="143175" y="4341400"/>
            <a:ext cx="8901600" cy="21300"/>
          </a:xfrm>
          <a:prstGeom prst="straightConnector1">
            <a:avLst/>
          </a:prstGeom>
          <a:noFill/>
          <a:ln cap="flat" cmpd="sng" w="19050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35"/>
          <p:cNvSpPr txBox="1"/>
          <p:nvPr/>
        </p:nvSpPr>
        <p:spPr>
          <a:xfrm>
            <a:off x="6259351" y="1987761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62%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6291448" y="2343435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63%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6593623" y="2735485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69%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6786226" y="3158086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72%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6818323" y="3513760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73%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7120498" y="3905810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8203326" y="4432336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8235423" y="4788010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5"/>
          <p:cNvSpPr txBox="1"/>
          <p:nvPr/>
        </p:nvSpPr>
        <p:spPr>
          <a:xfrm>
            <a:off x="8235423" y="5183323"/>
            <a:ext cx="65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35"/>
          <p:cNvCxnSpPr/>
          <p:nvPr/>
        </p:nvCxnSpPr>
        <p:spPr>
          <a:xfrm flipH="1" rot="10800000">
            <a:off x="132475" y="1800413"/>
            <a:ext cx="8869500" cy="21300"/>
          </a:xfrm>
          <a:prstGeom prst="straightConnector1">
            <a:avLst/>
          </a:prstGeom>
          <a:noFill/>
          <a:ln cap="flat" cmpd="sng" w="19050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35"/>
          <p:cNvSpPr/>
          <p:nvPr/>
        </p:nvSpPr>
        <p:spPr>
          <a:xfrm>
            <a:off x="282275" y="1934050"/>
            <a:ext cx="1936500" cy="11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Medfield Basic</a:t>
            </a:r>
            <a:endParaRPr b="1" i="0" sz="20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282275" y="3192563"/>
            <a:ext cx="1936500" cy="11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Medfield Standard </a:t>
            </a:r>
            <a:r>
              <a:rPr b="0" i="0" lang="en-US" sz="14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(community default)</a:t>
            </a:r>
            <a:endParaRPr b="0" i="0" sz="14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282275" y="4401525"/>
            <a:ext cx="1936500" cy="11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C3B5C"/>
                </a:solidFill>
                <a:latin typeface="Arial"/>
                <a:ea typeface="Arial"/>
                <a:cs typeface="Arial"/>
                <a:sym typeface="Arial"/>
              </a:rPr>
              <a:t>Medfield 100</a:t>
            </a:r>
            <a:endParaRPr b="1" i="0" sz="2000" u="none" cap="none" strike="noStrike">
              <a:solidFill>
                <a:srgbClr val="2C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idx="1" type="body"/>
          </p:nvPr>
        </p:nvSpPr>
        <p:spPr>
          <a:xfrm>
            <a:off x="325075" y="3453300"/>
            <a:ext cx="8493900" cy="25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Attorney General reports about electricity suppliers refer to contracts directly with residential customers. They </a:t>
            </a:r>
            <a:r>
              <a:rPr lang="en-US" sz="2300" u="sng">
                <a:solidFill>
                  <a:schemeClr val="dk2"/>
                </a:solidFill>
              </a:rPr>
              <a:t>do not refer to </a:t>
            </a:r>
            <a:r>
              <a:rPr lang="en-US" sz="2300">
                <a:solidFill>
                  <a:schemeClr val="dk2"/>
                </a:solidFill>
              </a:rPr>
              <a:t>municipal aggregation programs, like Medfield Community Electricity, which are officially offered through a City or Town government.</a:t>
            </a:r>
            <a:endParaRPr sz="2300">
              <a:solidFill>
                <a:schemeClr val="dk2"/>
              </a:solidFill>
            </a:endParaRPr>
          </a:p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Aggregation programs have buying power to negotiate strong terms and conditions to provide consumer protections.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8306" t="0"/>
          <a:stretch/>
        </p:blipFill>
        <p:spPr>
          <a:xfrm>
            <a:off x="1118425" y="1308550"/>
            <a:ext cx="7204451" cy="180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467504" y="1824034"/>
            <a:ext cx="8219296" cy="3393600"/>
            <a:chOff x="658822" y="-825618"/>
            <a:chExt cx="8219296" cy="3393600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3763718" y="-825618"/>
              <a:ext cx="51144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Medfield chose </a:t>
              </a:r>
              <a:r>
                <a:rPr b="1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Direct Energy Services </a:t>
              </a: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as its electricity supplier, and will offer </a:t>
              </a:r>
              <a:r>
                <a:rPr b="1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three supply options.</a:t>
              </a:r>
              <a:endPara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Program starts </a:t>
              </a:r>
              <a:r>
                <a:rPr b="1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June 2024 </a:t>
              </a: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and prices are fixed for </a:t>
              </a:r>
              <a:r>
                <a:rPr b="1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30 months</a:t>
              </a: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" name="Google Shape;77;p14"/>
            <p:cNvCxnSpPr/>
            <p:nvPr/>
          </p:nvCxnSpPr>
          <p:spPr>
            <a:xfrm>
              <a:off x="3517821" y="-419703"/>
              <a:ext cx="0" cy="2850900"/>
            </a:xfrm>
            <a:prstGeom prst="straightConnector1">
              <a:avLst/>
            </a:prstGeom>
            <a:noFill/>
            <a:ln cap="flat" cmpd="sng" w="38100">
              <a:solidFill>
                <a:srgbClr val="B8A89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" name="Google Shape;78;p14"/>
            <p:cNvSpPr txBox="1"/>
            <p:nvPr/>
          </p:nvSpPr>
          <p:spPr>
            <a:xfrm>
              <a:off x="658822" y="128394"/>
              <a:ext cx="2778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Our Electricity Supplier</a:t>
              </a:r>
              <a:endParaRPr b="0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467504" y="1841450"/>
            <a:ext cx="8461196" cy="3393600"/>
            <a:chOff x="658822" y="-808202"/>
            <a:chExt cx="8461196" cy="3393600"/>
          </a:xfrm>
        </p:grpSpPr>
        <p:sp>
          <p:nvSpPr>
            <p:cNvPr id="85" name="Google Shape;85;p15"/>
            <p:cNvSpPr txBox="1"/>
            <p:nvPr/>
          </p:nvSpPr>
          <p:spPr>
            <a:xfrm>
              <a:off x="3436818" y="-808202"/>
              <a:ext cx="56832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Participation in Medfield Community Electricity will only change the “Supply” portion of your Eversource electricity bill. 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" name="Google Shape;86;p15"/>
            <p:cNvCxnSpPr/>
            <p:nvPr/>
          </p:nvCxnSpPr>
          <p:spPr>
            <a:xfrm>
              <a:off x="3126321" y="-398703"/>
              <a:ext cx="0" cy="2850900"/>
            </a:xfrm>
            <a:prstGeom prst="straightConnector1">
              <a:avLst/>
            </a:prstGeom>
            <a:noFill/>
            <a:ln cap="flat" cmpd="sng" w="38100">
              <a:solidFill>
                <a:srgbClr val="B8A89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" name="Google Shape;87;p15"/>
            <p:cNvSpPr txBox="1"/>
            <p:nvPr/>
          </p:nvSpPr>
          <p:spPr>
            <a:xfrm>
              <a:off x="658822" y="149394"/>
              <a:ext cx="2778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</a:t>
              </a:r>
              <a:endPara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Changes</a:t>
              </a:r>
              <a:endPara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93" name="Google Shape;93;p16"/>
          <p:cNvGrpSpPr/>
          <p:nvPr/>
        </p:nvGrpSpPr>
        <p:grpSpPr>
          <a:xfrm>
            <a:off x="467504" y="2250949"/>
            <a:ext cx="2778000" cy="2850900"/>
            <a:chOff x="658822" y="-398703"/>
            <a:chExt cx="2778000" cy="2850900"/>
          </a:xfrm>
        </p:grpSpPr>
        <p:cxnSp>
          <p:nvCxnSpPr>
            <p:cNvPr id="94" name="Google Shape;94;p16"/>
            <p:cNvCxnSpPr/>
            <p:nvPr/>
          </p:nvCxnSpPr>
          <p:spPr>
            <a:xfrm>
              <a:off x="3126321" y="-398703"/>
              <a:ext cx="0" cy="2850900"/>
            </a:xfrm>
            <a:prstGeom prst="straightConnector1">
              <a:avLst/>
            </a:prstGeom>
            <a:noFill/>
            <a:ln cap="flat" cmpd="sng" w="38100">
              <a:solidFill>
                <a:srgbClr val="B8A89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5" name="Google Shape;95;p16"/>
            <p:cNvSpPr txBox="1"/>
            <p:nvPr/>
          </p:nvSpPr>
          <p:spPr>
            <a:xfrm>
              <a:off x="658822" y="149394"/>
              <a:ext cx="2778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</a:t>
              </a:r>
              <a:endPara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Changes</a:t>
              </a:r>
              <a:endPara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42313" l="0" r="0" t="-677"/>
          <a:stretch/>
        </p:blipFill>
        <p:spPr>
          <a:xfrm>
            <a:off x="3061325" y="1504625"/>
            <a:ext cx="6082674" cy="43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6980900" y="4581075"/>
            <a:ext cx="1422600" cy="71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6053125" y="3521200"/>
            <a:ext cx="927900" cy="36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467501" y="1427900"/>
            <a:ext cx="8501599" cy="4617000"/>
            <a:chOff x="658819" y="-1221752"/>
            <a:chExt cx="8501599" cy="4617000"/>
          </a:xfrm>
        </p:grpSpPr>
        <p:sp>
          <p:nvSpPr>
            <p:cNvPr id="105" name="Google Shape;105;p17"/>
            <p:cNvSpPr txBox="1"/>
            <p:nvPr/>
          </p:nvSpPr>
          <p:spPr>
            <a:xfrm>
              <a:off x="3071918" y="-691052"/>
              <a:ext cx="60885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238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Calibri"/>
                <a:buChar char="●"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The “Delivery” portion of your Eversource bill will remain the same. 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2385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Calibri"/>
                <a:buChar char="●"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Eversource will still continue to deliver electricity, manage billing, maintain poles and wires, and respond to storm outages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2385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Calibri"/>
                <a:buChar char="●"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Anyone using budget billing or receiving low-income rate discounts will continue to receive their current benefits.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2385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500"/>
                <a:buFont typeface="Calibri"/>
                <a:buChar char="●"/>
              </a:pPr>
              <a:r>
                <a:rPr b="0" i="0" lang="en-U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Customers receiving net metering or other solar benefits will continue to receive their current benefits. </a:t>
              </a:r>
              <a:endPara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" name="Google Shape;106;p17"/>
            <p:cNvCxnSpPr/>
            <p:nvPr/>
          </p:nvCxnSpPr>
          <p:spPr>
            <a:xfrm>
              <a:off x="2896418" y="-1221752"/>
              <a:ext cx="13500" cy="4617000"/>
            </a:xfrm>
            <a:prstGeom prst="straightConnector1">
              <a:avLst/>
            </a:prstGeom>
            <a:noFill/>
            <a:ln cap="flat" cmpd="sng" w="38100">
              <a:solidFill>
                <a:srgbClr val="B8A89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17"/>
            <p:cNvSpPr txBox="1"/>
            <p:nvPr/>
          </p:nvSpPr>
          <p:spPr>
            <a:xfrm>
              <a:off x="658819" y="598"/>
              <a:ext cx="21336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Stays the Same</a:t>
              </a:r>
              <a:endPara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13" name="Google Shape;113;p18"/>
          <p:cNvGrpSpPr/>
          <p:nvPr/>
        </p:nvGrpSpPr>
        <p:grpSpPr>
          <a:xfrm>
            <a:off x="467501" y="1427900"/>
            <a:ext cx="2251099" cy="4617000"/>
            <a:chOff x="658819" y="-1221752"/>
            <a:chExt cx="2251099" cy="4617000"/>
          </a:xfrm>
        </p:grpSpPr>
        <p:cxnSp>
          <p:nvCxnSpPr>
            <p:cNvPr id="114" name="Google Shape;114;p18"/>
            <p:cNvCxnSpPr/>
            <p:nvPr/>
          </p:nvCxnSpPr>
          <p:spPr>
            <a:xfrm>
              <a:off x="2896418" y="-1221752"/>
              <a:ext cx="13500" cy="4617000"/>
            </a:xfrm>
            <a:prstGeom prst="straightConnector1">
              <a:avLst/>
            </a:prstGeom>
            <a:noFill/>
            <a:ln cap="flat" cmpd="sng" w="38100">
              <a:solidFill>
                <a:srgbClr val="B8A89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" name="Google Shape;115;p18"/>
            <p:cNvSpPr txBox="1"/>
            <p:nvPr/>
          </p:nvSpPr>
          <p:spPr>
            <a:xfrm>
              <a:off x="658819" y="598"/>
              <a:ext cx="21336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Stays the Same</a:t>
              </a:r>
              <a:endPara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6" name="Google Shape;116;p18"/>
          <p:cNvGrpSpPr/>
          <p:nvPr/>
        </p:nvGrpSpPr>
        <p:grpSpPr>
          <a:xfrm>
            <a:off x="2947225" y="1354925"/>
            <a:ext cx="5949376" cy="4762949"/>
            <a:chOff x="3194625" y="1100500"/>
            <a:chExt cx="5949376" cy="4762949"/>
          </a:xfrm>
        </p:grpSpPr>
        <p:pic>
          <p:nvPicPr>
            <p:cNvPr id="117" name="Google Shape;117;p18"/>
            <p:cNvPicPr preferRelativeResize="0"/>
            <p:nvPr/>
          </p:nvPicPr>
          <p:blipFill rotWithShape="1">
            <a:blip r:embed="rId3">
              <a:alphaModFix/>
            </a:blip>
            <a:srcRect b="34567" l="0" r="0" t="0"/>
            <a:stretch/>
          </p:blipFill>
          <p:spPr>
            <a:xfrm>
              <a:off x="3194625" y="1100500"/>
              <a:ext cx="5949376" cy="4762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8"/>
            <p:cNvSpPr/>
            <p:nvPr/>
          </p:nvSpPr>
          <p:spPr>
            <a:xfrm>
              <a:off x="5760350" y="4061525"/>
              <a:ext cx="3204000" cy="1558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976950" y="2556500"/>
              <a:ext cx="2896500" cy="276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61289" y="1254575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Our Program Options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48675"/>
            <a:ext cx="8839200" cy="35405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2381075" y="2116175"/>
            <a:ext cx="2214000" cy="2754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75100" y="5747925"/>
            <a:ext cx="847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savings compared to utility Basic Service cannot be guaranteed.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61289" y="1146575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Our Voluntary Renewables 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800" y="2314775"/>
            <a:ext cx="4333499" cy="3348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153600" y="2071775"/>
            <a:ext cx="4333500" cy="43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Come only from Class I sources, the State’s term for new, in-region renewables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From wind, solar, low-impact hydro and anaerobic digestion in New England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Class I preferred by MA Dept. of Energy Resources because it supports the growth of additional renewables </a:t>
            </a:r>
            <a:endParaRPr sz="2400">
              <a:solidFill>
                <a:schemeClr val="dk2"/>
              </a:solidFill>
            </a:endParaRPr>
          </a:p>
          <a:p>
            <a:pPr indent="0" lvl="0" marL="0" marR="25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d Energy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