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9"/>
  </p:notesMasterIdLst>
  <p:sldIdLst>
    <p:sldId id="288" r:id="rId4"/>
    <p:sldId id="259" r:id="rId5"/>
    <p:sldId id="546" r:id="rId6"/>
    <p:sldId id="547" r:id="rId7"/>
    <p:sldId id="513" r:id="rId8"/>
    <p:sldId id="590" r:id="rId9"/>
    <p:sldId id="591" r:id="rId10"/>
    <p:sldId id="551" r:id="rId11"/>
    <p:sldId id="552" r:id="rId12"/>
    <p:sldId id="553" r:id="rId13"/>
    <p:sldId id="540" r:id="rId14"/>
    <p:sldId id="592" r:id="rId15"/>
    <p:sldId id="539" r:id="rId16"/>
    <p:sldId id="603" r:id="rId17"/>
    <p:sldId id="560" r:id="rId18"/>
    <p:sldId id="555" r:id="rId19"/>
    <p:sldId id="556" r:id="rId20"/>
    <p:sldId id="557" r:id="rId21"/>
    <p:sldId id="593" r:id="rId22"/>
    <p:sldId id="604" r:id="rId23"/>
    <p:sldId id="548" r:id="rId24"/>
    <p:sldId id="554" r:id="rId25"/>
    <p:sldId id="545" r:id="rId26"/>
    <p:sldId id="544" r:id="rId27"/>
    <p:sldId id="538" r:id="rId28"/>
    <p:sldId id="537" r:id="rId29"/>
    <p:sldId id="532" r:id="rId30"/>
    <p:sldId id="517" r:id="rId31"/>
    <p:sldId id="518" r:id="rId32"/>
    <p:sldId id="526" r:id="rId33"/>
    <p:sldId id="594" r:id="rId34"/>
    <p:sldId id="533" r:id="rId35"/>
    <p:sldId id="595" r:id="rId36"/>
    <p:sldId id="512" r:id="rId37"/>
    <p:sldId id="596" r:id="rId38"/>
    <p:sldId id="597" r:id="rId39"/>
    <p:sldId id="598" r:id="rId40"/>
    <p:sldId id="599" r:id="rId41"/>
    <p:sldId id="600" r:id="rId42"/>
    <p:sldId id="528" r:id="rId43"/>
    <p:sldId id="529" r:id="rId44"/>
    <p:sldId id="549" r:id="rId45"/>
    <p:sldId id="514" r:id="rId46"/>
    <p:sldId id="515" r:id="rId47"/>
    <p:sldId id="52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0994" autoAdjust="0"/>
  </p:normalViewPr>
  <p:slideViewPr>
    <p:cSldViewPr snapToGrid="0">
      <p:cViewPr varScale="1">
        <p:scale>
          <a:sx n="104" d="100"/>
          <a:sy n="104" d="100"/>
        </p:scale>
        <p:origin x="882" y="108"/>
      </p:cViewPr>
      <p:guideLst/>
    </p:cSldViewPr>
  </p:slideViewPr>
  <p:outlineViewPr>
    <p:cViewPr>
      <p:scale>
        <a:sx n="33" d="100"/>
        <a:sy n="33" d="100"/>
      </p:scale>
      <p:origin x="0" y="-1891"/>
    </p:cViewPr>
  </p:outlineViewPr>
  <p:notesTextViewPr>
    <p:cViewPr>
      <p:scale>
        <a:sx n="1" d="1"/>
        <a:sy n="1" d="1"/>
      </p:scale>
      <p:origin x="0" y="0"/>
    </p:cViewPr>
  </p:notesTextViewPr>
  <p:notesViewPr>
    <p:cSldViewPr snapToGrid="0">
      <p:cViewPr varScale="1">
        <p:scale>
          <a:sx n="65" d="100"/>
          <a:sy n="65" d="100"/>
        </p:scale>
        <p:origin x="3154" y="-39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2D0D9-4049-4F1F-87B9-FC283C6EC30D}"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5054D-CC68-4488-8AF1-56AD59D356DB}" type="slidenum">
              <a:rPr lang="en-US" smtClean="0"/>
              <a:t>‹#›</a:t>
            </a:fld>
            <a:endParaRPr lang="en-US"/>
          </a:p>
        </p:txBody>
      </p:sp>
    </p:spTree>
    <p:extLst>
      <p:ext uri="{BB962C8B-B14F-4D97-AF65-F5344CB8AC3E}">
        <p14:creationId xmlns:p14="http://schemas.microsoft.com/office/powerpoint/2010/main" val="582254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6:notes"/>
          <p:cNvSpPr>
            <a:spLocks noGrp="1" noRot="1" noChangeAspect="1"/>
          </p:cNvSpPr>
          <p:nvPr>
            <p:ph type="sldImg" idx="2"/>
          </p:nvPr>
        </p:nvSpPr>
        <p:spPr>
          <a:xfrm>
            <a:off x="2613025" y="890588"/>
            <a:ext cx="4276725" cy="2405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26:notes"/>
          <p:cNvSpPr txBox="1">
            <a:spLocks noGrp="1"/>
          </p:cNvSpPr>
          <p:nvPr>
            <p:ph type="body" idx="1"/>
          </p:nvPr>
        </p:nvSpPr>
        <p:spPr>
          <a:xfrm>
            <a:off x="950300" y="3429984"/>
            <a:ext cx="7602389" cy="2806351"/>
          </a:xfrm>
          <a:prstGeom prst="rect">
            <a:avLst/>
          </a:prstGeom>
          <a:noFill/>
          <a:ln>
            <a:noFill/>
          </a:ln>
        </p:spPr>
        <p:txBody>
          <a:bodyPr spcFirstLastPara="1" wrap="square" lIns="94925" tIns="47450" rIns="94925" bIns="47450" anchor="t" anchorCtr="0">
            <a:noAutofit/>
          </a:bodyPr>
          <a:lstStyle/>
          <a:p>
            <a:pPr marL="0" lvl="0" indent="0" algn="l" rtl="0">
              <a:lnSpc>
                <a:spcPct val="100000"/>
              </a:lnSpc>
              <a:spcBef>
                <a:spcPts val="0"/>
              </a:spcBef>
              <a:spcAft>
                <a:spcPts val="0"/>
              </a:spcAft>
              <a:buSzPts val="1400"/>
              <a:buNone/>
            </a:pPr>
            <a:endParaRPr dirty="0"/>
          </a:p>
        </p:txBody>
      </p:sp>
      <p:sp>
        <p:nvSpPr>
          <p:cNvPr id="147" name="Google Shape;147;p26:notes"/>
          <p:cNvSpPr txBox="1">
            <a:spLocks noGrp="1"/>
          </p:cNvSpPr>
          <p:nvPr>
            <p:ph type="sldNum" idx="12"/>
          </p:nvPr>
        </p:nvSpPr>
        <p:spPr>
          <a:xfrm>
            <a:off x="5382827" y="6769642"/>
            <a:ext cx="4117961" cy="357599"/>
          </a:xfrm>
          <a:prstGeom prst="rect">
            <a:avLst/>
          </a:prstGeom>
          <a:noFill/>
          <a:ln>
            <a:noFill/>
          </a:ln>
        </p:spPr>
        <p:txBody>
          <a:bodyPr spcFirstLastPara="1" wrap="square" lIns="94925" tIns="47450" rIns="94925" bIns="474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75413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011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7:notes"/>
          <p:cNvSpPr txBox="1">
            <a:spLocks noGrp="1"/>
          </p:cNvSpPr>
          <p:nvPr>
            <p:ph type="body" idx="1"/>
          </p:nvPr>
        </p:nvSpPr>
        <p:spPr>
          <a:xfrm>
            <a:off x="929640" y="3373755"/>
            <a:ext cx="7437120" cy="2760345"/>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dirty="0"/>
          </a:p>
        </p:txBody>
      </p:sp>
      <p:sp>
        <p:nvSpPr>
          <p:cNvPr id="161" name="Google Shape;161;p2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6374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297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7:notes"/>
          <p:cNvSpPr txBox="1">
            <a:spLocks noGrp="1"/>
          </p:cNvSpPr>
          <p:nvPr>
            <p:ph type="body" idx="1"/>
          </p:nvPr>
        </p:nvSpPr>
        <p:spPr>
          <a:xfrm>
            <a:off x="929640" y="3373755"/>
            <a:ext cx="7437120" cy="2760345"/>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dirty="0"/>
          </a:p>
        </p:txBody>
      </p:sp>
      <p:sp>
        <p:nvSpPr>
          <p:cNvPr id="161" name="Google Shape;161;p2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7416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053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584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202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012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283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464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45054D-CC68-4488-8AF1-56AD59D356DB}" type="slidenum">
              <a:rPr lang="en-US" smtClean="0"/>
              <a:t>2</a:t>
            </a:fld>
            <a:endParaRPr lang="en-US"/>
          </a:p>
        </p:txBody>
      </p:sp>
    </p:spTree>
    <p:extLst>
      <p:ext uri="{BB962C8B-B14F-4D97-AF65-F5344CB8AC3E}">
        <p14:creationId xmlns:p14="http://schemas.microsoft.com/office/powerpoint/2010/main" val="1176972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030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7:notes"/>
          <p:cNvSpPr txBox="1">
            <a:spLocks noGrp="1"/>
          </p:cNvSpPr>
          <p:nvPr>
            <p:ph type="body" idx="1"/>
          </p:nvPr>
        </p:nvSpPr>
        <p:spPr>
          <a:xfrm>
            <a:off x="929640" y="3373755"/>
            <a:ext cx="7437120" cy="2760345"/>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dirty="0"/>
          </a:p>
        </p:txBody>
      </p:sp>
      <p:sp>
        <p:nvSpPr>
          <p:cNvPr id="161" name="Google Shape;161;p2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5693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141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199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565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7:notes"/>
          <p:cNvSpPr txBox="1">
            <a:spLocks noGrp="1"/>
          </p:cNvSpPr>
          <p:nvPr>
            <p:ph type="body" idx="1"/>
          </p:nvPr>
        </p:nvSpPr>
        <p:spPr>
          <a:xfrm>
            <a:off x="929640" y="3373755"/>
            <a:ext cx="7437120" cy="2760345"/>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dirty="0"/>
          </a:p>
        </p:txBody>
      </p:sp>
      <p:sp>
        <p:nvSpPr>
          <p:cNvPr id="161" name="Google Shape;161;p2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9106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221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209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7:notes"/>
          <p:cNvSpPr txBox="1">
            <a:spLocks noGrp="1"/>
          </p:cNvSpPr>
          <p:nvPr>
            <p:ph type="body" idx="1"/>
          </p:nvPr>
        </p:nvSpPr>
        <p:spPr>
          <a:xfrm>
            <a:off x="929640" y="3373755"/>
            <a:ext cx="7437120" cy="2760345"/>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2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7639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7:notes"/>
          <p:cNvSpPr txBox="1">
            <a:spLocks noGrp="1"/>
          </p:cNvSpPr>
          <p:nvPr>
            <p:ph type="body" idx="1"/>
          </p:nvPr>
        </p:nvSpPr>
        <p:spPr>
          <a:xfrm>
            <a:off x="929640" y="3373755"/>
            <a:ext cx="7437120" cy="2760345"/>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2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7211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45054D-CC68-4488-8AF1-56AD59D356DB}" type="slidenum">
              <a:rPr lang="en-US" smtClean="0"/>
              <a:t>3</a:t>
            </a:fld>
            <a:endParaRPr lang="en-US"/>
          </a:p>
        </p:txBody>
      </p:sp>
    </p:spTree>
    <p:extLst>
      <p:ext uri="{BB962C8B-B14F-4D97-AF65-F5344CB8AC3E}">
        <p14:creationId xmlns:p14="http://schemas.microsoft.com/office/powerpoint/2010/main" val="4146647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7:notes"/>
          <p:cNvSpPr txBox="1">
            <a:spLocks noGrp="1"/>
          </p:cNvSpPr>
          <p:nvPr>
            <p:ph type="body" idx="1"/>
          </p:nvPr>
        </p:nvSpPr>
        <p:spPr>
          <a:xfrm>
            <a:off x="929640" y="3373755"/>
            <a:ext cx="7437120" cy="2760345"/>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2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95733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392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264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Not meeting subdivision requirements, intent is to meet historical context and preserve existing trees while providing a safe and accessible site</a:t>
            </a:r>
          </a:p>
          <a:p>
            <a:pPr marL="171450" indent="-171450">
              <a:buFontTx/>
              <a:buChar char="-"/>
            </a:pPr>
            <a:r>
              <a:rPr lang="en-US" dirty="0"/>
              <a:t>Mimic historic context, minimize vehicle speeds, minimize impervious area</a:t>
            </a:r>
          </a:p>
          <a:p>
            <a:pPr marL="171450" indent="-171450">
              <a:buFontTx/>
              <a:buChar char="-"/>
            </a:pPr>
            <a:r>
              <a:rPr lang="en-US" dirty="0"/>
              <a:t>Outer loop vs inner limited types</a:t>
            </a:r>
          </a:p>
          <a:p>
            <a:pPr marL="171450" indent="-171450">
              <a:buFontTx/>
              <a:buChar char="-"/>
            </a:pPr>
            <a:r>
              <a:rPr lang="en-US" dirty="0"/>
              <a:t>Emergency access throughout per coordination with MFD (WB-40 trailer sizing for reference)</a:t>
            </a:r>
          </a:p>
          <a:p>
            <a:pPr marL="171450" indent="-171450">
              <a:buFontTx/>
              <a:buChar char="-"/>
            </a:pPr>
            <a:r>
              <a:rPr lang="en-US" dirty="0"/>
              <a:t>Aligned with infrastructure to support the redevelopment</a:t>
            </a:r>
          </a:p>
          <a:p>
            <a:pPr marL="171450" indent="-171450">
              <a:buFontTx/>
              <a:buChar char="-"/>
            </a:pPr>
            <a:r>
              <a:rPr lang="en-US" dirty="0"/>
              <a:t>VGC curbing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106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7:notes"/>
          <p:cNvSpPr txBox="1">
            <a:spLocks noGrp="1"/>
          </p:cNvSpPr>
          <p:nvPr>
            <p:ph type="body" idx="1"/>
          </p:nvPr>
        </p:nvSpPr>
        <p:spPr>
          <a:xfrm>
            <a:off x="929640" y="3373755"/>
            <a:ext cx="7437120" cy="2760345"/>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2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8338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Impervious Area Analysis </a:t>
            </a:r>
          </a:p>
          <a:p>
            <a:pPr marL="228600" indent="-228600">
              <a:buAutoNum type="arabicParenR"/>
            </a:pPr>
            <a:r>
              <a:rPr lang="en-US" dirty="0"/>
              <a:t>Town Meeting – Original Conceptual Layout: -0.8 acres change in impervious </a:t>
            </a:r>
          </a:p>
          <a:p>
            <a:pPr marL="228600" indent="-228600">
              <a:buAutoNum type="arabicParenR"/>
            </a:pPr>
            <a:r>
              <a:rPr lang="en-US" dirty="0"/>
              <a:t>November Submission – Added sidewalks, significant design changes: -0.2 acres change in impervious </a:t>
            </a:r>
          </a:p>
          <a:p>
            <a:pPr marL="228600" indent="-228600">
              <a:buAutoNum type="arabicParenR"/>
            </a:pPr>
            <a:r>
              <a:rPr lang="en-US" dirty="0"/>
              <a:t>January Submission – </a:t>
            </a:r>
            <a:r>
              <a:rPr lang="en-US" dirty="0" err="1"/>
              <a:t>Bldg</a:t>
            </a:r>
            <a:r>
              <a:rPr lang="en-US" dirty="0"/>
              <a:t> 29, CAM, Cottage Street, Tower lot expansion: +0.3 acres change in impervious</a:t>
            </a:r>
          </a:p>
          <a:p>
            <a:pPr marL="228600" indent="-228600">
              <a:buAutoNum type="arabicParenR"/>
            </a:pPr>
            <a:r>
              <a:rPr lang="en-US" dirty="0"/>
              <a:t>Latest – Added basketball and pickleball, reduction of existing impervious: +0.5 acres change in impervious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594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ts val="1400"/>
              </a:lnSpc>
              <a:spcBef>
                <a:spcPts val="0"/>
              </a:spcBef>
              <a:spcAft>
                <a:spcPts val="600"/>
              </a:spcAft>
            </a:pPr>
            <a:r>
              <a:rPr lang="en-US" sz="1800" dirty="0">
                <a:effectLst/>
                <a:latin typeface="Segoe UI" panose="020B0502040204020203" pitchFamily="34" charset="0"/>
                <a:ea typeface="Calibri" panose="020F0502020204030204" pitchFamily="34" charset="0"/>
              </a:rPr>
              <a:t>The Project team has evaluated the proposed program against the water system improvements identified in the November 14, 2019 memorandum included in the Master Plan, and utilize the Proposed Water Plan as prepared by Pare Engineering Corporation, dated September 25, 2019 for the preliminary basis of design.</a:t>
            </a:r>
          </a:p>
          <a:p>
            <a:pPr marL="457200" marR="0">
              <a:lnSpc>
                <a:spcPts val="1400"/>
              </a:lnSpc>
              <a:spcBef>
                <a:spcPts val="0"/>
              </a:spcBef>
              <a:spcAft>
                <a:spcPts val="600"/>
              </a:spcAft>
            </a:pPr>
            <a:endParaRPr lang="en-US" sz="1800" dirty="0">
              <a:effectLst/>
              <a:latin typeface="Segoe UI" panose="020B0502040204020203" pitchFamily="34" charset="0"/>
              <a:ea typeface="Calibri" panose="020F0502020204030204" pitchFamily="34" charset="0"/>
            </a:endParaRPr>
          </a:p>
          <a:p>
            <a:pPr marL="457200" marR="0">
              <a:lnSpc>
                <a:spcPts val="1400"/>
              </a:lnSpc>
              <a:spcBef>
                <a:spcPts val="0"/>
              </a:spcBef>
              <a:spcAft>
                <a:spcPts val="600"/>
              </a:spcAft>
            </a:pPr>
            <a:r>
              <a:rPr lang="en-US" sz="1800" dirty="0">
                <a:effectLst/>
                <a:latin typeface="Segoe UI" panose="020B0502040204020203" pitchFamily="34" charset="0"/>
                <a:ea typeface="Calibri" panose="020F0502020204030204" pitchFamily="34" charset="0"/>
              </a:rPr>
              <a:t>Estimated water demand for the Redevelopment Project, CAM Buildings, and future Town-retained buildings is identified in the Master Plan is </a:t>
            </a:r>
            <a:r>
              <a:rPr lang="en-US" sz="1800" b="1" dirty="0">
                <a:effectLst/>
                <a:latin typeface="Segoe UI" panose="020B0502040204020203" pitchFamily="34" charset="0"/>
                <a:ea typeface="Calibri" panose="020F0502020204030204" pitchFamily="34" charset="0"/>
              </a:rPr>
              <a:t>69,468 GPD</a:t>
            </a:r>
            <a:r>
              <a:rPr lang="en-US" sz="1800" dirty="0">
                <a:effectLst/>
                <a:latin typeface="Segoe UI" panose="020B0502040204020203" pitchFamily="34" charset="0"/>
                <a:ea typeface="Calibri" panose="020F0502020204030204" pitchFamily="34" charset="0"/>
              </a:rPr>
              <a:t> based on a 10-percent increase over the estimated sewer flows to account for non-consumptive uses. This usage is below the projected demand of approximately </a:t>
            </a:r>
            <a:r>
              <a:rPr lang="en-US" sz="1800" b="1" dirty="0">
                <a:effectLst/>
                <a:latin typeface="Segoe UI" panose="020B0502040204020203" pitchFamily="34" charset="0"/>
                <a:ea typeface="Calibri" panose="020F0502020204030204" pitchFamily="34" charset="0"/>
              </a:rPr>
              <a:t>114,007 GPD</a:t>
            </a:r>
            <a:r>
              <a:rPr lang="en-US" sz="1800" dirty="0">
                <a:effectLst/>
                <a:latin typeface="Segoe UI" panose="020B0502040204020203" pitchFamily="34" charset="0"/>
                <a:ea typeface="Calibri" panose="020F0502020204030204" pitchFamily="34" charset="0"/>
              </a:rPr>
              <a:t> from the water and sewer report by Pare Engineering, which stated that the projected demand could be accommodated under current authorized limits. </a:t>
            </a:r>
          </a:p>
          <a:p>
            <a:pPr marL="457200" marR="0">
              <a:lnSpc>
                <a:spcPts val="1400"/>
              </a:lnSpc>
              <a:spcBef>
                <a:spcPts val="0"/>
              </a:spcBef>
              <a:spcAft>
                <a:spcPts val="600"/>
              </a:spcAft>
            </a:pPr>
            <a:endParaRPr lang="en-US" sz="1800" dirty="0">
              <a:effectLst/>
              <a:latin typeface="Segoe UI" panose="020B0502040204020203" pitchFamily="34" charset="0"/>
              <a:ea typeface="Calibri" panose="020F0502020204030204" pitchFamily="34" charset="0"/>
            </a:endParaRPr>
          </a:p>
          <a:p>
            <a:pPr marL="457200" marR="0">
              <a:lnSpc>
                <a:spcPts val="1400"/>
              </a:lnSpc>
              <a:spcBef>
                <a:spcPts val="0"/>
              </a:spcBef>
              <a:spcAft>
                <a:spcPts val="600"/>
              </a:spcAft>
            </a:pPr>
            <a:r>
              <a:rPr lang="en-US" sz="1800" dirty="0">
                <a:effectLst/>
                <a:latin typeface="Segoe UI" panose="020B0502040204020203" pitchFamily="34" charset="0"/>
                <a:ea typeface="Calibri" panose="020F0502020204030204" pitchFamily="34" charset="0"/>
              </a:rPr>
              <a:t>The Project will include all new water distribution infrastructure designed and installed to the Medfield Water &amp; Sewer Department’s standards and will be fed via the existing water storage tank located in The Water Tower sub-district and existing 16” water main that extends down towards Hospital Road. This will include installation of a new 8” ductile iron water distribution loop system with associated building connections for domestic and fire protection services, gate valves, hydrants and a minimum of two (2) connections back to the active portion of existing 16” water main located at the eastern portion of the Site as shown on the Schematic Design plans. Individual water meters are anticipated to be proposed at each renovated building.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711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ts val="1400"/>
              </a:lnSpc>
              <a:spcBef>
                <a:spcPts val="0"/>
              </a:spcBef>
              <a:spcAft>
                <a:spcPts val="600"/>
              </a:spcAft>
            </a:pPr>
            <a:r>
              <a:rPr lang="en-US" sz="1800" dirty="0">
                <a:effectLst/>
                <a:latin typeface="Segoe UI" panose="020B0502040204020203" pitchFamily="34" charset="0"/>
                <a:ea typeface="Calibri" panose="020F0502020204030204" pitchFamily="34" charset="0"/>
              </a:rPr>
              <a:t>Previous analysis of the wastewater generation was performed by Pare Engineering Corporation based on the redevelopment program as specified in the Medfield State Hospital Strategic Reuse Master Plan, dated 2018, which estimated the wastewater generation to be</a:t>
            </a:r>
            <a:r>
              <a:rPr lang="en-US" sz="1800" b="1" dirty="0">
                <a:effectLst/>
                <a:latin typeface="Segoe UI" panose="020B0502040204020203" pitchFamily="34" charset="0"/>
                <a:ea typeface="Calibri" panose="020F0502020204030204" pitchFamily="34" charset="0"/>
              </a:rPr>
              <a:t> 96,910 gallons per day (GPD)</a:t>
            </a:r>
            <a:r>
              <a:rPr lang="en-US" sz="1800" dirty="0">
                <a:effectLst/>
                <a:latin typeface="Segoe UI" panose="020B0502040204020203" pitchFamily="34" charset="0"/>
                <a:ea typeface="Calibri" panose="020F0502020204030204" pitchFamily="34" charset="0"/>
              </a:rPr>
              <a:t>. This analysis, including a peer review performed by Environmental Partners, noted that the additional wastewater generated by the Project could be accommodated by the downstream municipal system with the improvements as identified in the Proposed Sewer Plan.  The proposed redevelopment, CAM Buildings, and future Town-retained buildings identified in the Master Plan are anticipated to generate </a:t>
            </a:r>
            <a:r>
              <a:rPr lang="en-US" sz="1800" b="1" dirty="0">
                <a:effectLst/>
                <a:latin typeface="Segoe UI" panose="020B0502040204020203" pitchFamily="34" charset="0"/>
                <a:ea typeface="Calibri" panose="020F0502020204030204" pitchFamily="34" charset="0"/>
              </a:rPr>
              <a:t>63,153</a:t>
            </a:r>
            <a:r>
              <a:rPr lang="en-US" sz="1800" b="1" dirty="0">
                <a:solidFill>
                  <a:srgbClr val="FF0000"/>
                </a:solidFill>
                <a:effectLst/>
                <a:latin typeface="Segoe UI" panose="020B0502040204020203" pitchFamily="34" charset="0"/>
                <a:ea typeface="Calibri" panose="020F0502020204030204" pitchFamily="34" charset="0"/>
              </a:rPr>
              <a:t> </a:t>
            </a:r>
            <a:r>
              <a:rPr lang="en-US" sz="1800" b="1" dirty="0">
                <a:effectLst/>
                <a:latin typeface="Segoe UI" panose="020B0502040204020203" pitchFamily="34" charset="0"/>
                <a:ea typeface="Calibri" panose="020F0502020204030204" pitchFamily="34" charset="0"/>
              </a:rPr>
              <a:t>GPD</a:t>
            </a:r>
            <a:r>
              <a:rPr lang="en-US" sz="1800" dirty="0">
                <a:effectLst/>
                <a:latin typeface="Segoe UI" panose="020B0502040204020203" pitchFamily="34" charset="0"/>
                <a:ea typeface="Calibri" panose="020F0502020204030204" pitchFamily="34" charset="0"/>
              </a:rPr>
              <a:t> of wastewater based on MassDEP rates per 310 CMR 15: System Sewage Flow Design Criteria for peak estimated sewer generation. Due primarily to the reduction in proposed residential units from the original Master Plan to the proposed redevelopment, the wastewater generation associated with the redevelopment is held well within the capacity identified in the original analysis and therefore still sufficient capacity in the municipal system to accommodate.  An updated full program summary of both the initial Master Plan program and redevelopment programs, with associated wastewater generation is included as </a:t>
            </a:r>
            <a:r>
              <a:rPr lang="en-US" sz="1800" dirty="0">
                <a:effectLst/>
                <a:latin typeface="Segoe UI Semibold" panose="020B0702040204020203" pitchFamily="34" charset="0"/>
                <a:ea typeface="Calibri" panose="020F0502020204030204" pitchFamily="34" charset="0"/>
              </a:rPr>
              <a:t>Exhibit D4</a:t>
            </a:r>
            <a:r>
              <a:rPr lang="en-US" sz="1800" dirty="0">
                <a:effectLst/>
                <a:latin typeface="Segoe UI" panose="020B0502040204020203" pitchFamily="34" charset="0"/>
                <a:ea typeface="Calibri" panose="020F0502020204030204" pitchFamily="34" charset="0"/>
              </a:rPr>
              <a:t> in </a:t>
            </a:r>
            <a:r>
              <a:rPr lang="en-US" sz="1800" i="1" dirty="0">
                <a:solidFill>
                  <a:srgbClr val="0070CD"/>
                </a:solidFill>
                <a:effectLst/>
                <a:latin typeface="Segoe UI Semibold" panose="020B0702040204020203" pitchFamily="34" charset="0"/>
                <a:ea typeface="Times New Roman" panose="02020603050405020304" pitchFamily="18" charset="0"/>
                <a:cs typeface="Segoe UI Semibold" panose="020B0702040204020203" pitchFamily="34" charset="0"/>
              </a:rPr>
              <a:t>Appendix D</a:t>
            </a:r>
            <a:r>
              <a:rPr lang="en-US" sz="1800" dirty="0">
                <a:effectLst/>
                <a:latin typeface="Segoe UI" panose="020B0502040204020203" pitchFamily="34" charset="0"/>
                <a:ea typeface="Calibri" panose="020F0502020204030204" pitchFamily="34" charset="0"/>
              </a:rPr>
              <a:t>.</a:t>
            </a:r>
          </a:p>
          <a:p>
            <a:pPr marL="457200" marR="0">
              <a:lnSpc>
                <a:spcPts val="1400"/>
              </a:lnSpc>
              <a:spcBef>
                <a:spcPts val="0"/>
              </a:spcBef>
              <a:spcAft>
                <a:spcPts val="600"/>
              </a:spcAft>
            </a:pPr>
            <a:endParaRPr lang="en-US" sz="1800" dirty="0">
              <a:effectLst/>
              <a:latin typeface="Segoe UI" panose="020B0502040204020203" pitchFamily="34" charset="0"/>
              <a:ea typeface="Calibri" panose="020F0502020204030204" pitchFamily="34" charset="0"/>
            </a:endParaRPr>
          </a:p>
          <a:p>
            <a:pPr marL="457200" marR="0">
              <a:lnSpc>
                <a:spcPts val="1400"/>
              </a:lnSpc>
              <a:spcBef>
                <a:spcPts val="0"/>
              </a:spcBef>
              <a:spcAft>
                <a:spcPts val="600"/>
              </a:spcAft>
            </a:pPr>
            <a:r>
              <a:rPr lang="en-US" sz="1800" dirty="0">
                <a:effectLst/>
                <a:latin typeface="Segoe UI" panose="020B0502040204020203" pitchFamily="34" charset="0"/>
                <a:ea typeface="Calibri" panose="020F0502020204030204" pitchFamily="34" charset="0"/>
              </a:rPr>
              <a:t>Sanitary sewer utility improvements associated with the Project will be generally consistent with the recommendations of the 2018-2020 analysis. Due to concerns with combined sewer systems, aged infrastructure/clay pipe, and sources of inflow and infiltration (I&amp;I) and illicit connections, the Project will provide a network of new PVC sanitary sewer mains/services and precast sanitary sewer manholes to support the redevelopment, all installed to the Medfield Water &amp; Sewer Department standards. New infrastructure will be installed within the Site and extended down to Hospital Road. The Project will also include a sewer extension/replacement from Cottage Street, down Hospital Road to Stoneridge Way as shown on the Schematic Design Utility Plans. Sanitary sewer mains throughout the Site are anticipated to be proposed as 8” SDR 35 polyvinyl-chloride (PVC) pipe, with 4” and 6” service laterals to the renovated buildings as sized by the MEP Engineer. Sanitary sewer cleanouts will be provided on each building service lateral approximately 5-10 feet from the footprint prior to connecting to the sanitary sewer mains.</a:t>
            </a:r>
          </a:p>
          <a:p>
            <a:pPr marL="457200" marR="0">
              <a:lnSpc>
                <a:spcPts val="1400"/>
              </a:lnSpc>
              <a:spcBef>
                <a:spcPts val="0"/>
              </a:spcBef>
              <a:spcAft>
                <a:spcPts val="600"/>
              </a:spcAft>
            </a:pPr>
            <a:r>
              <a:rPr lang="en-US" sz="1800" dirty="0">
                <a:effectLst/>
                <a:latin typeface="Segoe UI" panose="020B0502040204020203" pitchFamily="34" charset="0"/>
                <a:ea typeface="Calibri" panose="020F0502020204030204" pitchFamily="34" charset="0"/>
              </a:rPr>
              <a:t> </a:t>
            </a:r>
          </a:p>
          <a:p>
            <a:pPr marL="457200" marR="0">
              <a:lnSpc>
                <a:spcPts val="1400"/>
              </a:lnSpc>
              <a:spcBef>
                <a:spcPts val="0"/>
              </a:spcBef>
              <a:spcAft>
                <a:spcPts val="600"/>
              </a:spcAft>
            </a:pPr>
            <a:r>
              <a:rPr lang="en-US" sz="1800" dirty="0">
                <a:effectLst/>
                <a:latin typeface="Segoe UI" panose="020B0502040204020203" pitchFamily="34" charset="0"/>
                <a:ea typeface="Calibri" panose="020F0502020204030204" pitchFamily="34" charset="0"/>
              </a:rPr>
              <a:t>As a result of the new sanitary utility network, the Project is anticipated to provide a near total reduction of inflow and infiltration (I&amp;I) into the sanitary sewer system as the existing sewer system is being replaced, removing any sources of inflow/infiltration or illicit connections.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648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140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7:notes"/>
          <p:cNvSpPr txBox="1">
            <a:spLocks noGrp="1"/>
          </p:cNvSpPr>
          <p:nvPr>
            <p:ph type="body" idx="1"/>
          </p:nvPr>
        </p:nvSpPr>
        <p:spPr>
          <a:xfrm>
            <a:off x="929640" y="3373755"/>
            <a:ext cx="7437120" cy="2760345"/>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2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4058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45054D-CC68-4488-8AF1-56AD59D356DB}" type="slidenum">
              <a:rPr lang="en-US" smtClean="0"/>
              <a:t>4</a:t>
            </a:fld>
            <a:endParaRPr lang="en-US"/>
          </a:p>
        </p:txBody>
      </p:sp>
    </p:spTree>
    <p:extLst>
      <p:ext uri="{BB962C8B-B14F-4D97-AF65-F5344CB8AC3E}">
        <p14:creationId xmlns:p14="http://schemas.microsoft.com/office/powerpoint/2010/main" val="38685290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bg1"/>
                </a:solidFill>
                <a:effectLst/>
                <a:latin typeface="Calibri" panose="020F0502020204030204" pitchFamily="34" charset="0"/>
              </a:rPr>
              <a:t>Including potential for rooftop on 7 &amp; 13 in Part II;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bg1"/>
                </a:solidFill>
                <a:effectLst/>
                <a:latin typeface="Calibri" panose="020F0502020204030204" pitchFamily="34" charset="0"/>
              </a:rPr>
              <a:t>No longer proposing canopy on WTP;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bg1"/>
                </a:solidFill>
                <a:effectLst/>
                <a:latin typeface="Calibri" panose="020F0502020204030204" pitchFamily="34" charset="0"/>
              </a:rPr>
              <a:t>Building 7 canopy - per zoning, would have to return to PB for approval after zoning was voted on at Town Meeting 2024. </a:t>
            </a:r>
            <a:endParaRPr lang="en-US" sz="40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745054D-CC68-4488-8AF1-56AD59D356DB}" type="slidenum">
              <a:rPr lang="en-US" smtClean="0"/>
              <a:t>40</a:t>
            </a:fld>
            <a:endParaRPr lang="en-US"/>
          </a:p>
        </p:txBody>
      </p:sp>
    </p:spTree>
    <p:extLst>
      <p:ext uri="{BB962C8B-B14F-4D97-AF65-F5344CB8AC3E}">
        <p14:creationId xmlns:p14="http://schemas.microsoft.com/office/powerpoint/2010/main" val="12039046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Calibri-Bold"/>
              </a:rPr>
              <a:t>Geothermal District Energy Approach</a:t>
            </a:r>
          </a:p>
          <a:p>
            <a:pPr algn="l"/>
            <a:r>
              <a:rPr lang="en-US" sz="1800" b="0" i="0" u="none" strike="noStrike" baseline="0" dirty="0">
                <a:latin typeface="Calibri" panose="020F0502020204030204" pitchFamily="34" charset="0"/>
              </a:rPr>
              <a:t>The team believes the use of geothermal energy is a forward-thinking and sustainable energy alternative</a:t>
            </a:r>
          </a:p>
          <a:p>
            <a:pPr algn="l"/>
            <a:r>
              <a:rPr lang="en-US" sz="1800" b="0" i="0" u="none" strike="noStrike" baseline="0" dirty="0">
                <a:latin typeface="Calibri" panose="020F0502020204030204" pitchFamily="34" charset="0"/>
              </a:rPr>
              <a:t>if appropriately designed and financially feasible. In order to determine if geothermal technology at</a:t>
            </a:r>
          </a:p>
          <a:p>
            <a:pPr algn="l"/>
            <a:r>
              <a:rPr lang="en-US" sz="1800" b="0" i="0" u="none" strike="noStrike" baseline="0" dirty="0">
                <a:latin typeface="Calibri" panose="020F0502020204030204" pitchFamily="34" charset="0"/>
              </a:rPr>
              <a:t>MSH renders further study, Trinity engaged the design and engineering team of ICON Architecture, R.W.</a:t>
            </a:r>
          </a:p>
          <a:p>
            <a:pPr algn="l"/>
            <a:r>
              <a:rPr lang="en-US" sz="1800" b="0" i="0" u="none" strike="noStrike" baseline="0" dirty="0">
                <a:latin typeface="Calibri" panose="020F0502020204030204" pitchFamily="34" charset="0"/>
              </a:rPr>
              <a:t>Sullivan (Mechanical Engineer) and McPhail Associates (Geotechnical Engineer) to provide guidance and</a:t>
            </a:r>
          </a:p>
          <a:p>
            <a:pPr algn="l"/>
            <a:r>
              <a:rPr lang="en-US" sz="1800" b="0" i="0" u="none" strike="noStrike" baseline="0" dirty="0">
                <a:latin typeface="Calibri" panose="020F0502020204030204" pitchFamily="34" charset="0"/>
              </a:rPr>
              <a:t>consultation.</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The team’s initial study was to determine if a district energy system would be appropriate for the site. It</a:t>
            </a:r>
          </a:p>
          <a:p>
            <a:pPr algn="l"/>
            <a:r>
              <a:rPr lang="en-US" sz="1800" b="0" i="0" u="none" strike="noStrike" baseline="0" dirty="0">
                <a:latin typeface="Calibri" panose="020F0502020204030204" pitchFamily="34" charset="0"/>
              </a:rPr>
              <a:t>was suggested that MSH’s former steam tunnels could serve as potential conduits for a district-wide</a:t>
            </a:r>
          </a:p>
          <a:p>
            <a:pPr algn="l"/>
            <a:r>
              <a:rPr lang="en-US" sz="1800" b="0" i="0" u="none" strike="noStrike" baseline="0" dirty="0">
                <a:latin typeface="Calibri" panose="020F0502020204030204" pitchFamily="34" charset="0"/>
              </a:rPr>
              <a:t>geothermal system; however further examinations concluded this was not a viable path. Given the unit</a:t>
            </a:r>
          </a:p>
          <a:p>
            <a:pPr algn="l"/>
            <a:r>
              <a:rPr lang="en-US" sz="1800" b="0" i="0" u="none" strike="noStrike" baseline="0" dirty="0">
                <a:latin typeface="Calibri" panose="020F0502020204030204" pitchFamily="34" charset="0"/>
              </a:rPr>
              <a:t>mix and square footage, the design team made reasonable assumptions about anticipated energy loads.</a:t>
            </a:r>
          </a:p>
          <a:p>
            <a:pPr algn="l"/>
            <a:r>
              <a:rPr lang="en-US" sz="1800" b="0" i="0" u="none" strike="noStrike" baseline="0" dirty="0">
                <a:latin typeface="Calibri" panose="020F0502020204030204" pitchFamily="34" charset="0"/>
              </a:rPr>
              <a:t>The design team estimated that approximately 300 wells would be needed to adequately serve the site.</a:t>
            </a:r>
          </a:p>
          <a:p>
            <a:pPr algn="l"/>
            <a:r>
              <a:rPr lang="en-US" sz="1800" b="0" i="0" u="none" strike="noStrike" baseline="0" dirty="0">
                <a:latin typeface="Calibri" panose="020F0502020204030204" pitchFamily="34" charset="0"/>
              </a:rPr>
              <a:t>While the number of wells may suffice, the distribution is hindered by site restrictions described below.</a:t>
            </a:r>
          </a:p>
          <a:p>
            <a:pPr algn="l"/>
            <a:r>
              <a:rPr lang="en-US" sz="1800" b="1" i="0" u="none" strike="noStrike" baseline="0" dirty="0">
                <a:latin typeface="Calibri-Bold"/>
              </a:rPr>
              <a:t>Please refer to Exhibit B Well Field Layout Site Plans from ICON Architecture.</a:t>
            </a:r>
          </a:p>
          <a:p>
            <a:pPr algn="l"/>
            <a:endParaRPr lang="en-US" sz="1800" b="1" i="0" u="none" strike="noStrike" baseline="0" dirty="0">
              <a:latin typeface="Calibri-Bold"/>
            </a:endParaRPr>
          </a:p>
          <a:p>
            <a:pPr algn="l"/>
            <a:r>
              <a:rPr lang="en-US" sz="1800" b="1" i="0" u="none" strike="noStrike" baseline="0" dirty="0">
                <a:latin typeface="Calibri-Bold"/>
              </a:rPr>
              <a:t>Site Restrictions</a:t>
            </a:r>
          </a:p>
          <a:p>
            <a:pPr algn="l"/>
            <a:r>
              <a:rPr lang="en-US" sz="1800" b="0" i="0" u="none" strike="noStrike" baseline="0" dirty="0">
                <a:latin typeface="Calibri" panose="020F0502020204030204" pitchFamily="34" charset="0"/>
              </a:rPr>
              <a:t>The design team reviewed the preliminary MSH Site Plan to see if it could accommodate the number of</a:t>
            </a:r>
          </a:p>
          <a:p>
            <a:pPr algn="l"/>
            <a:r>
              <a:rPr lang="en-US" sz="1800" b="0" i="0" u="none" strike="noStrike" baseline="0" dirty="0">
                <a:latin typeface="Calibri" panose="020F0502020204030204" pitchFamily="34" charset="0"/>
              </a:rPr>
              <a:t>geothermal wells needed to accommodate district energy. Site constraints included, but were not</a:t>
            </a:r>
          </a:p>
          <a:p>
            <a:pPr algn="l"/>
            <a:r>
              <a:rPr lang="en-US" sz="1800" b="0" i="0" u="none" strike="noStrike" baseline="0" dirty="0">
                <a:latin typeface="Calibri" panose="020F0502020204030204" pitchFamily="34" charset="0"/>
              </a:rPr>
              <a:t>limited to, the required spacing between wells, utility pathways and road infrastructure, building</a:t>
            </a:r>
          </a:p>
          <a:p>
            <a:pPr algn="l"/>
            <a:r>
              <a:rPr lang="en-US" sz="1800" b="0" i="0" u="none" strike="noStrike" baseline="0" dirty="0">
                <a:latin typeface="Calibri" panose="020F0502020204030204" pitchFamily="34" charset="0"/>
              </a:rPr>
              <a:t>footprints and required setbacks, tree canopies, and locations for future potential plantings to enhance</a:t>
            </a:r>
          </a:p>
          <a:p>
            <a:pPr algn="l"/>
            <a:r>
              <a:rPr lang="en-US" sz="1800" b="0" i="0" u="none" strike="noStrike" baseline="0" dirty="0">
                <a:latin typeface="Calibri" panose="020F0502020204030204" pitchFamily="34" charset="0"/>
              </a:rPr>
              <a:t>views and open space. Please see attached </a:t>
            </a:r>
            <a:r>
              <a:rPr lang="en-US" sz="1800" b="1" i="0" u="none" strike="noStrike" baseline="0" dirty="0">
                <a:latin typeface="Calibri-Bold"/>
              </a:rPr>
              <a:t>Exhibit C Study from McPhail Associates and RW Sullivan.</a:t>
            </a:r>
          </a:p>
          <a:p>
            <a:pPr algn="l"/>
            <a:endParaRPr lang="en-US" sz="1800" b="1" i="0" u="none" strike="noStrike" baseline="0" dirty="0">
              <a:latin typeface="Calibri-Bold"/>
            </a:endParaRPr>
          </a:p>
          <a:p>
            <a:pPr algn="l"/>
            <a:r>
              <a:rPr lang="en-US" sz="1800" b="1" i="0" u="none" strike="noStrike" baseline="0" dirty="0">
                <a:latin typeface="Calibri-Bold"/>
              </a:rPr>
              <a:t>Environmental Concerns</a:t>
            </a:r>
          </a:p>
          <a:p>
            <a:pPr algn="l"/>
            <a:r>
              <a:rPr lang="en-US" sz="1800" b="0" i="0" u="none" strike="noStrike" baseline="0" dirty="0">
                <a:latin typeface="Calibri" panose="020F0502020204030204" pitchFamily="34" charset="0"/>
              </a:rPr>
              <a:t>Given the site’s Phase I Environmental Site Assessment, and the neighboring remediation of the Laundry</a:t>
            </a:r>
          </a:p>
          <a:p>
            <a:pPr algn="l"/>
            <a:r>
              <a:rPr lang="en-US" sz="1800" b="0" i="0" u="none" strike="noStrike" baseline="0" dirty="0">
                <a:latin typeface="Calibri" panose="020F0502020204030204" pitchFamily="34" charset="0"/>
              </a:rPr>
              <a:t>Parcel and its associated Activity and Use Limitation (AUL) the reuse of existing steam tunnels presents a</a:t>
            </a:r>
          </a:p>
          <a:p>
            <a:pPr algn="l"/>
            <a:r>
              <a:rPr lang="en-US" sz="1800" b="0" i="0" u="none" strike="noStrike" baseline="0" dirty="0">
                <a:latin typeface="Calibri" panose="020F0502020204030204" pitchFamily="34" charset="0"/>
              </a:rPr>
              <a:t>risk of remediation and an exponential risk of cost overruns that would not be supported by the project.</a:t>
            </a:r>
          </a:p>
          <a:p>
            <a:pPr algn="l"/>
            <a:endParaRPr lang="en-US" sz="1800" b="0" i="0" u="none" strike="noStrike" baseline="0" dirty="0">
              <a:latin typeface="Calibri" panose="020F0502020204030204" pitchFamily="34" charset="0"/>
            </a:endParaRPr>
          </a:p>
          <a:p>
            <a:pPr algn="l"/>
            <a:r>
              <a:rPr lang="en-US" sz="1800" b="1" i="0" u="none" strike="noStrike" baseline="0" dirty="0">
                <a:latin typeface="Calibri-Bold"/>
              </a:rPr>
              <a:t>Cost Restraints</a:t>
            </a:r>
          </a:p>
          <a:p>
            <a:pPr algn="l"/>
            <a:r>
              <a:rPr lang="en-US" sz="1800" b="0" i="0" u="none" strike="noStrike" baseline="0" dirty="0">
                <a:latin typeface="Calibri" panose="020F0502020204030204" pitchFamily="34" charset="0"/>
              </a:rPr>
              <a:t>Preliminary estimates for a geothermal district energy system include cost of wells, piping, and central</a:t>
            </a:r>
          </a:p>
          <a:p>
            <a:pPr algn="l"/>
            <a:r>
              <a:rPr lang="en-US" sz="1800" b="0" i="0" u="none" strike="noStrike" baseline="0" dirty="0">
                <a:latin typeface="Calibri" panose="020F0502020204030204" pitchFamily="34" charset="0"/>
              </a:rPr>
              <a:t>plant. These expected costs, notwithstanding any risks associated with remediation and of the existing</a:t>
            </a:r>
          </a:p>
          <a:p>
            <a:pPr algn="l"/>
            <a:r>
              <a:rPr lang="en-US" sz="1800" b="0" i="0" u="none" strike="noStrike" baseline="0" dirty="0">
                <a:latin typeface="Calibri" panose="020F0502020204030204" pitchFamily="34" charset="0"/>
              </a:rPr>
              <a:t>tunnels, on top of the project’s expected extraordinary site costs surpassing $50 million, are prohibitive</a:t>
            </a:r>
          </a:p>
          <a:p>
            <a:pPr algn="l"/>
            <a:r>
              <a:rPr lang="en-US" sz="1800" b="0" i="0" u="none" strike="noStrike" baseline="0" dirty="0">
                <a:latin typeface="Calibri" panose="020F0502020204030204" pitchFamily="34" charset="0"/>
              </a:rPr>
              <a:t>to geothermal development.</a:t>
            </a:r>
            <a:endParaRPr lang="en-US" dirty="0"/>
          </a:p>
        </p:txBody>
      </p:sp>
      <p:sp>
        <p:nvSpPr>
          <p:cNvPr id="4" name="Slide Number Placeholder 3"/>
          <p:cNvSpPr>
            <a:spLocks noGrp="1"/>
          </p:cNvSpPr>
          <p:nvPr>
            <p:ph type="sldNum" sz="quarter" idx="5"/>
          </p:nvPr>
        </p:nvSpPr>
        <p:spPr/>
        <p:txBody>
          <a:bodyPr/>
          <a:lstStyle/>
          <a:p>
            <a:fld id="{9745054D-CC68-4488-8AF1-56AD59D356DB}" type="slidenum">
              <a:rPr lang="en-US" smtClean="0"/>
              <a:t>41</a:t>
            </a:fld>
            <a:endParaRPr lang="en-US"/>
          </a:p>
        </p:txBody>
      </p:sp>
    </p:spTree>
    <p:extLst>
      <p:ext uri="{BB962C8B-B14F-4D97-AF65-F5344CB8AC3E}">
        <p14:creationId xmlns:p14="http://schemas.microsoft.com/office/powerpoint/2010/main" val="13232196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Calibri-Bold"/>
              </a:rPr>
              <a:t>Select Geothermal Loops</a:t>
            </a:r>
          </a:p>
          <a:p>
            <a:pPr algn="l"/>
            <a:r>
              <a:rPr lang="en-US" sz="1800" b="0" i="0" u="none" strike="noStrike" baseline="0" dirty="0">
                <a:latin typeface="Calibri" panose="020F0502020204030204" pitchFamily="34" charset="0"/>
              </a:rPr>
              <a:t>The design team explored the feasibility of vertical closed loop geothermal wells serving ground source</a:t>
            </a:r>
          </a:p>
          <a:p>
            <a:pPr algn="l"/>
            <a:r>
              <a:rPr lang="en-US" sz="1800" b="0" i="0" u="none" strike="noStrike" baseline="0" dirty="0">
                <a:latin typeface="Calibri" panose="020F0502020204030204" pitchFamily="34" charset="0"/>
              </a:rPr>
              <a:t>heat pumps for select buildings at the MSH campus. </a:t>
            </a:r>
            <a:r>
              <a:rPr lang="en-US" sz="1800" b="1" i="0" u="none" strike="noStrike" baseline="0" dirty="0">
                <a:latin typeface="Calibri-Bold"/>
              </a:rPr>
              <a:t>Please refer to Exhibit B Well Field Layout Site</a:t>
            </a:r>
          </a:p>
          <a:p>
            <a:pPr algn="l"/>
            <a:r>
              <a:rPr lang="en-US" sz="1800" b="1" i="0" u="none" strike="noStrike" baseline="0" dirty="0">
                <a:latin typeface="Calibri-Bold"/>
              </a:rPr>
              <a:t>Plans from ICON Architecture</a:t>
            </a:r>
            <a:r>
              <a:rPr lang="en-US" sz="1800" b="0" i="0" u="none" strike="noStrike" baseline="0" dirty="0">
                <a:latin typeface="Calibri" panose="020F0502020204030204" pitchFamily="34" charset="0"/>
              </a:rPr>
              <a:t>. For this exercise, the design team considered three centralized well fields</a:t>
            </a:r>
          </a:p>
          <a:p>
            <a:pPr algn="l"/>
            <a:r>
              <a:rPr lang="en-US" sz="1800" b="0" i="0" u="none" strike="noStrike" baseline="0" dirty="0">
                <a:latin typeface="Calibri" panose="020F0502020204030204" pitchFamily="34" charset="0"/>
              </a:rPr>
              <a:t>for larger buildings serving buildings with a larger number of units for efficiency. These included one well</a:t>
            </a:r>
          </a:p>
          <a:p>
            <a:pPr algn="l"/>
            <a:r>
              <a:rPr lang="en-US" sz="1800" b="0" i="0" u="none" strike="noStrike" baseline="0" dirty="0">
                <a:latin typeface="Calibri" panose="020F0502020204030204" pitchFamily="34" charset="0"/>
              </a:rPr>
              <a:t>field servicing Buildings 13 and 10 together; another well field servicing Building 27A; and a final well</a:t>
            </a:r>
          </a:p>
          <a:p>
            <a:pPr algn="l"/>
            <a:r>
              <a:rPr lang="en-US" sz="1800" b="0" i="0" u="none" strike="noStrike" baseline="0" dirty="0">
                <a:latin typeface="Calibri" panose="020F0502020204030204" pitchFamily="34" charset="0"/>
              </a:rPr>
              <a:t>field servicing Buildings 2 and 7 together. Finally, the team explored a well field servicing one of the smaller buildings, </a:t>
            </a:r>
          </a:p>
          <a:p>
            <a:pPr algn="l"/>
            <a:r>
              <a:rPr lang="en-US" sz="1800" b="0" i="0" u="none" strike="noStrike" baseline="0" dirty="0">
                <a:latin typeface="Calibri" panose="020F0502020204030204" pitchFamily="34" charset="0"/>
              </a:rPr>
              <a:t>the 9-unit Building 15. The small scale, or by-building approach for well fields is hindered by the limited site area near buildings.</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Preliminary cost differential between an electric air-source heat pump system and a geothermal HVAC</a:t>
            </a:r>
          </a:p>
          <a:p>
            <a:pPr algn="l"/>
            <a:r>
              <a:rPr lang="en-US" sz="1800" b="0" i="0" u="none" strike="noStrike" baseline="0" dirty="0">
                <a:latin typeface="Calibri" panose="020F0502020204030204" pitchFamily="34" charset="0"/>
              </a:rPr>
              <a:t>system, as summarized in R. W. Sullivan Geothermal HVAC Systems Narrative, constitutes approximately</a:t>
            </a:r>
          </a:p>
          <a:p>
            <a:pPr algn="l"/>
            <a:r>
              <a:rPr lang="en-US" sz="1800" b="0" i="0" u="none" strike="noStrike" baseline="0" dirty="0">
                <a:latin typeface="Calibri" panose="020F0502020204030204" pitchFamily="34" charset="0"/>
              </a:rPr>
              <a:t>a $2,000,000 cost increase for the Select Well Field approach.</a:t>
            </a:r>
          </a:p>
          <a:p>
            <a:pPr algn="l"/>
            <a:endParaRPr lang="en-US" sz="1800" b="0" i="0" u="none" strike="noStrike" baseline="0" dirty="0">
              <a:latin typeface="Calibri" panose="020F0502020204030204" pitchFamily="34" charset="0"/>
            </a:endParaRPr>
          </a:p>
          <a:p>
            <a:pPr algn="l"/>
            <a:r>
              <a:rPr lang="en-US" sz="1800" b="1" i="0" u="none" strike="noStrike" baseline="0" dirty="0">
                <a:latin typeface="Calibri-Bold"/>
              </a:rPr>
              <a:t>Operational Concerns</a:t>
            </a:r>
          </a:p>
          <a:p>
            <a:pPr algn="l"/>
            <a:r>
              <a:rPr lang="en-US" sz="1800" b="0" i="0" u="none" strike="noStrike" baseline="0" dirty="0">
                <a:latin typeface="Calibri" panose="020F0502020204030204" pitchFamily="34" charset="0"/>
              </a:rPr>
              <a:t>Concerns were raised about the operational inefficiencies created by multiple utility systems at the site.</a:t>
            </a:r>
          </a:p>
          <a:p>
            <a:pPr algn="l"/>
            <a:r>
              <a:rPr lang="en-US" sz="1800" b="0" i="0" u="none" strike="noStrike" baseline="0" dirty="0">
                <a:latin typeface="Calibri" panose="020F0502020204030204" pitchFamily="34" charset="0"/>
              </a:rPr>
              <a:t>In consultation with management, it was determined that operations would be best served with</a:t>
            </a:r>
          </a:p>
          <a:p>
            <a:pPr algn="l"/>
            <a:r>
              <a:rPr lang="en-US" sz="1800" b="0" i="0" u="none" strike="noStrike" baseline="0" dirty="0">
                <a:latin typeface="Calibri" panose="020F0502020204030204" pitchFamily="34" charset="0"/>
              </a:rPr>
              <a:t>consistent systems across the property.</a:t>
            </a:r>
          </a:p>
          <a:p>
            <a:pPr algn="l"/>
            <a:endParaRPr lang="en-US" sz="1800" b="0" i="0" u="none" strike="noStrike" baseline="0" dirty="0">
              <a:latin typeface="Calibri" panose="020F0502020204030204" pitchFamily="34" charset="0"/>
            </a:endParaRPr>
          </a:p>
          <a:p>
            <a:pPr algn="l"/>
            <a:r>
              <a:rPr lang="en-US" sz="1800" b="1" i="0" u="none" strike="noStrike" baseline="0" dirty="0">
                <a:latin typeface="Calibri-Bold"/>
              </a:rPr>
              <a:t>Conclusion</a:t>
            </a:r>
          </a:p>
          <a:p>
            <a:pPr algn="l"/>
            <a:r>
              <a:rPr lang="en-US" sz="1800" b="0" i="0" u="none" strike="noStrike" baseline="0" dirty="0">
                <a:latin typeface="Calibri" panose="020F0502020204030204" pitchFamily="34" charset="0"/>
              </a:rPr>
              <a:t>While geothermal energy would be a feasible alternative energy source for the site, the site constraints,</a:t>
            </a:r>
          </a:p>
          <a:p>
            <a:pPr algn="l"/>
            <a:r>
              <a:rPr lang="en-US" sz="1800" b="0" i="0" u="none" strike="noStrike" baseline="0" dirty="0">
                <a:latin typeface="Calibri" panose="020F0502020204030204" pitchFamily="34" charset="0"/>
              </a:rPr>
              <a:t>capital costs, operational challenges and potential environmental risks, coupled with the inherent</a:t>
            </a:r>
          </a:p>
          <a:p>
            <a:pPr algn="l"/>
            <a:r>
              <a:rPr lang="en-US" sz="1800" b="0" i="0" u="none" strike="noStrike" baseline="0" dirty="0">
                <a:latin typeface="Calibri" panose="020F0502020204030204" pitchFamily="34" charset="0"/>
              </a:rPr>
              <a:t>complexity already associated with the 27-building, certified historic rehabilitation render it an energy</a:t>
            </a:r>
          </a:p>
          <a:p>
            <a:pPr algn="l"/>
            <a:r>
              <a:rPr lang="en-US" sz="1800" b="0" i="0" u="none" strike="noStrike" baseline="0" dirty="0">
                <a:latin typeface="Calibri" panose="020F0502020204030204" pitchFamily="34" charset="0"/>
              </a:rPr>
              <a:t>source the development team is not prepared to pursue at this time.</a:t>
            </a:r>
          </a:p>
          <a:p>
            <a:pPr algn="l"/>
            <a:r>
              <a:rPr lang="en-US" sz="1800" b="0" i="0" u="none" strike="noStrike" baseline="0" dirty="0">
                <a:latin typeface="Calibri" panose="020F0502020204030204" pitchFamily="34" charset="0"/>
              </a:rPr>
              <a:t>Trinity’s priority for the Medfield State Hospital redevelopment continues to be the salvaging of the 27</a:t>
            </a:r>
          </a:p>
          <a:p>
            <a:pPr algn="l"/>
            <a:r>
              <a:rPr lang="en-US" sz="1800" b="0" i="0" u="none" strike="noStrike" baseline="0" dirty="0">
                <a:latin typeface="Calibri" panose="020F0502020204030204" pitchFamily="34" charset="0"/>
              </a:rPr>
              <a:t>historic buildings. The development team is engaging on multiple fronts to advance the project. This</a:t>
            </a:r>
          </a:p>
          <a:p>
            <a:pPr algn="l"/>
            <a:r>
              <a:rPr lang="en-US" sz="1800" b="0" i="0" u="none" strike="noStrike" baseline="0" dirty="0">
                <a:latin typeface="Calibri" panose="020F0502020204030204" pitchFamily="34" charset="0"/>
              </a:rPr>
              <a:t>includes detailed conversations with the National Park Service and Massachusetts Historic Commission</a:t>
            </a:r>
          </a:p>
          <a:p>
            <a:pPr algn="l"/>
            <a:r>
              <a:rPr lang="en-US" sz="1800" b="0" i="0" u="none" strike="noStrike" baseline="0" dirty="0">
                <a:latin typeface="Calibri" panose="020F0502020204030204" pitchFamily="34" charset="0"/>
              </a:rPr>
              <a:t>regarding acceptable treatment of the buildings’ historic features; advancing site plan development for</a:t>
            </a:r>
          </a:p>
          <a:p>
            <a:pPr algn="l"/>
            <a:r>
              <a:rPr lang="en-US" sz="1800" b="0" i="0" u="none" strike="noStrike" baseline="0" dirty="0">
                <a:latin typeface="Calibri" panose="020F0502020204030204" pitchFamily="34" charset="0"/>
              </a:rPr>
              <a:t>Planning Board Review and strategies to secure funding for the extraordinary site costs for hazardous</a:t>
            </a:r>
          </a:p>
          <a:p>
            <a:pPr algn="l"/>
            <a:r>
              <a:rPr lang="en-US" sz="1800" b="0" i="0" u="none" strike="noStrike" baseline="0" dirty="0">
                <a:latin typeface="Calibri" panose="020F0502020204030204" pitchFamily="34" charset="0"/>
              </a:rPr>
              <a:t>materials and infrastructure. Finally, in our effort to attract institutional capital to the redevelopment,</a:t>
            </a:r>
          </a:p>
          <a:p>
            <a:pPr algn="l"/>
            <a:r>
              <a:rPr lang="en-US" sz="1800" b="0" i="0" u="none" strike="noStrike" baseline="0" dirty="0">
                <a:latin typeface="Calibri" panose="020F0502020204030204" pitchFamily="34" charset="0"/>
              </a:rPr>
              <a:t>we remain focused on mitigating the percussive noise from the adjacent gun range training field that we</a:t>
            </a:r>
          </a:p>
          <a:p>
            <a:pPr algn="l"/>
            <a:r>
              <a:rPr lang="en-US" sz="1800" b="0" i="0" u="none" strike="noStrike" baseline="0" dirty="0">
                <a:latin typeface="Calibri" panose="020F0502020204030204" pitchFamily="34" charset="0"/>
              </a:rPr>
              <a:t>have consistently represented will preclude any private investment on the site.</a:t>
            </a:r>
            <a:endParaRPr lang="en-US" dirty="0"/>
          </a:p>
        </p:txBody>
      </p:sp>
      <p:sp>
        <p:nvSpPr>
          <p:cNvPr id="4" name="Slide Number Placeholder 3"/>
          <p:cNvSpPr>
            <a:spLocks noGrp="1"/>
          </p:cNvSpPr>
          <p:nvPr>
            <p:ph type="sldNum" sz="quarter" idx="5"/>
          </p:nvPr>
        </p:nvSpPr>
        <p:spPr/>
        <p:txBody>
          <a:bodyPr/>
          <a:lstStyle/>
          <a:p>
            <a:fld id="{9745054D-CC68-4488-8AF1-56AD59D356DB}" type="slidenum">
              <a:rPr lang="en-US" smtClean="0"/>
              <a:t>42</a:t>
            </a:fld>
            <a:endParaRPr lang="en-US"/>
          </a:p>
        </p:txBody>
      </p:sp>
    </p:spTree>
    <p:extLst>
      <p:ext uri="{BB962C8B-B14F-4D97-AF65-F5344CB8AC3E}">
        <p14:creationId xmlns:p14="http://schemas.microsoft.com/office/powerpoint/2010/main" val="42527809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7:notes"/>
          <p:cNvSpPr txBox="1">
            <a:spLocks noGrp="1"/>
          </p:cNvSpPr>
          <p:nvPr>
            <p:ph type="body" idx="1"/>
          </p:nvPr>
        </p:nvSpPr>
        <p:spPr>
          <a:xfrm>
            <a:off x="929640" y="3373755"/>
            <a:ext cx="7437120" cy="2760345"/>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2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82959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7:notes"/>
          <p:cNvSpPr txBox="1">
            <a:spLocks noGrp="1"/>
          </p:cNvSpPr>
          <p:nvPr>
            <p:ph type="body" idx="1"/>
          </p:nvPr>
        </p:nvSpPr>
        <p:spPr>
          <a:xfrm>
            <a:off x="929640" y="3373755"/>
            <a:ext cx="7437120" cy="2760345"/>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2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29486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6:notes"/>
          <p:cNvSpPr>
            <a:spLocks noGrp="1" noRot="1" noChangeAspect="1"/>
          </p:cNvSpPr>
          <p:nvPr>
            <p:ph type="sldImg" idx="2"/>
          </p:nvPr>
        </p:nvSpPr>
        <p:spPr>
          <a:xfrm>
            <a:off x="2613025" y="890588"/>
            <a:ext cx="4276725" cy="2405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26:notes"/>
          <p:cNvSpPr txBox="1">
            <a:spLocks noGrp="1"/>
          </p:cNvSpPr>
          <p:nvPr>
            <p:ph type="body" idx="1"/>
          </p:nvPr>
        </p:nvSpPr>
        <p:spPr>
          <a:xfrm>
            <a:off x="950300" y="3429984"/>
            <a:ext cx="7602389" cy="2806351"/>
          </a:xfrm>
          <a:prstGeom prst="rect">
            <a:avLst/>
          </a:prstGeom>
          <a:noFill/>
          <a:ln>
            <a:noFill/>
          </a:ln>
        </p:spPr>
        <p:txBody>
          <a:bodyPr spcFirstLastPara="1" wrap="square" lIns="94925" tIns="47450" rIns="94925" bIns="47450" anchor="t" anchorCtr="0">
            <a:noAutofit/>
          </a:bodyPr>
          <a:lstStyle/>
          <a:p>
            <a:pPr marL="0" lvl="0" indent="0" algn="l" rtl="0">
              <a:lnSpc>
                <a:spcPct val="100000"/>
              </a:lnSpc>
              <a:spcBef>
                <a:spcPts val="0"/>
              </a:spcBef>
              <a:spcAft>
                <a:spcPts val="0"/>
              </a:spcAft>
              <a:buSzPts val="1400"/>
              <a:buNone/>
            </a:pPr>
            <a:endParaRPr dirty="0"/>
          </a:p>
        </p:txBody>
      </p:sp>
      <p:sp>
        <p:nvSpPr>
          <p:cNvPr id="147" name="Google Shape;147;p26:notes"/>
          <p:cNvSpPr txBox="1">
            <a:spLocks noGrp="1"/>
          </p:cNvSpPr>
          <p:nvPr>
            <p:ph type="sldNum" idx="12"/>
          </p:nvPr>
        </p:nvSpPr>
        <p:spPr>
          <a:xfrm>
            <a:off x="5382827" y="6769642"/>
            <a:ext cx="4117961" cy="357599"/>
          </a:xfrm>
          <a:prstGeom prst="rect">
            <a:avLst/>
          </a:prstGeom>
          <a:noFill/>
          <a:ln>
            <a:noFill/>
          </a:ln>
        </p:spPr>
        <p:txBody>
          <a:bodyPr spcFirstLastPara="1" wrap="square" lIns="94925" tIns="47450" rIns="94925" bIns="474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602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7:notes"/>
          <p:cNvSpPr txBox="1">
            <a:spLocks noGrp="1"/>
          </p:cNvSpPr>
          <p:nvPr>
            <p:ph type="body" idx="1"/>
          </p:nvPr>
        </p:nvSpPr>
        <p:spPr>
          <a:xfrm>
            <a:off x="929640" y="3373755"/>
            <a:ext cx="7437120" cy="2760345"/>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2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8342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7:notes"/>
          <p:cNvSpPr txBox="1">
            <a:spLocks noGrp="1"/>
          </p:cNvSpPr>
          <p:nvPr>
            <p:ph type="body" idx="1"/>
          </p:nvPr>
        </p:nvSpPr>
        <p:spPr>
          <a:xfrm>
            <a:off x="929640" y="3373755"/>
            <a:ext cx="7437120" cy="2760345"/>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dirty="0"/>
          </a:p>
        </p:txBody>
      </p:sp>
      <p:sp>
        <p:nvSpPr>
          <p:cNvPr id="161" name="Google Shape;161;p2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6155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44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49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5054D-CC68-4488-8AF1-56AD59D35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227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4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Garamond" panose="02020404030301010803" pitchFamily="18" charset="0"/>
                <a:ea typeface="Garamond" panose="02020404030301010803" pitchFamily="18" charset="0"/>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6" name="Google Shape;16;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Garamond" panose="02020404030301010803" pitchFamily="18" charset="0"/>
                <a:ea typeface="Garamond" panose="02020404030301010803" pitchFamily="18" charset="0"/>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7" name="Google Shape;1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8" name="Google Shape;1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19" name="Google Shape;1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29040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a:solidFill>
                  <a:schemeClr val="dk1"/>
                </a:solidFill>
                <a:latin typeface="Garamond" panose="02020404030301010803" pitchFamily="18" charset="0"/>
                <a:ea typeface="Garamond" panose="02020404030301010803" pitchFamily="18" charset="0"/>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5" name="Google Shape;55;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0" i="0" u="none" strike="noStrike" kern="0" cap="none" spc="0" normalizeH="0" baseline="0" noProof="0">
                <a:ln>
                  <a:noFill/>
                </a:ln>
                <a:solidFill>
                  <a:srgbClr val="000000"/>
                </a:solidFill>
                <a:effectLst/>
                <a:uLnTx/>
                <a:uFillTx/>
                <a:latin typeface="Calibri"/>
                <a:cs typeface="Calibri"/>
                <a:sym typeface="Calibri"/>
              </a:rPr>
              <a:t>Slide #</a:t>
            </a: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6" name="Google Shape;56;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3816937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1"/>
        <p:cNvGrpSpPr/>
        <p:nvPr/>
      </p:nvGrpSpPr>
      <p:grpSpPr>
        <a:xfrm>
          <a:off x="0" y="0"/>
          <a:ext cx="0" cy="0"/>
          <a:chOff x="0" y="0"/>
          <a:chExt cx="0" cy="0"/>
        </a:xfrm>
      </p:grpSpPr>
      <p:sp>
        <p:nvSpPr>
          <p:cNvPr id="92" name="Google Shape;92;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Google Shape;93;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96" name="Google Shape;96;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1168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100" name="Google Shape;10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80949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1"/>
        <p:cNvGrpSpPr/>
        <p:nvPr/>
      </p:nvGrpSpPr>
      <p:grpSpPr>
        <a:xfrm>
          <a:off x="0" y="0"/>
          <a:ext cx="0" cy="0"/>
          <a:chOff x="0" y="0"/>
          <a:chExt cx="0" cy="0"/>
        </a:xfrm>
      </p:grpSpPr>
      <p:sp>
        <p:nvSpPr>
          <p:cNvPr id="102" name="Google Shape;102;p5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3" name="Google Shape;103;p5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4" name="Google Shape;104;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 name="Google Shape;105;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106" name="Google Shape;106;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52405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7"/>
        <p:cNvGrpSpPr/>
        <p:nvPr/>
      </p:nvGrpSpPr>
      <p:grpSpPr>
        <a:xfrm>
          <a:off x="0" y="0"/>
          <a:ext cx="0" cy="0"/>
          <a:chOff x="0" y="0"/>
          <a:chExt cx="0" cy="0"/>
        </a:xfrm>
      </p:grpSpPr>
      <p:sp>
        <p:nvSpPr>
          <p:cNvPr id="108" name="Google Shape;108;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9" name="Google Shape;109;p6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6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113" name="Google Shape;113;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3343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4"/>
        <p:cNvGrpSpPr/>
        <p:nvPr/>
      </p:nvGrpSpPr>
      <p:grpSpPr>
        <a:xfrm>
          <a:off x="0" y="0"/>
          <a:ext cx="0" cy="0"/>
          <a:chOff x="0" y="0"/>
          <a:chExt cx="0" cy="0"/>
        </a:xfrm>
      </p:grpSpPr>
      <p:sp>
        <p:nvSpPr>
          <p:cNvPr id="115" name="Google Shape;115;p6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6" name="Google Shape;116;p6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7" name="Google Shape;117;p6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6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9" name="Google Shape;119;p6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1" name="Google Shape;121;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122" name="Google Shape;122;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5426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3"/>
        <p:cNvGrpSpPr/>
        <p:nvPr/>
      </p:nvGrpSpPr>
      <p:grpSpPr>
        <a:xfrm>
          <a:off x="0" y="0"/>
          <a:ext cx="0" cy="0"/>
          <a:chOff x="0" y="0"/>
          <a:chExt cx="0" cy="0"/>
        </a:xfrm>
      </p:grpSpPr>
      <p:sp>
        <p:nvSpPr>
          <p:cNvPr id="124" name="Google Shape;124;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5" name="Google Shape;12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6" name="Google Shape;12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127" name="Google Shape;12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64354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8"/>
        <p:cNvGrpSpPr/>
        <p:nvPr/>
      </p:nvGrpSpPr>
      <p:grpSpPr>
        <a:xfrm>
          <a:off x="0" y="0"/>
          <a:ext cx="0" cy="0"/>
          <a:chOff x="0" y="0"/>
          <a:chExt cx="0" cy="0"/>
        </a:xfrm>
      </p:grpSpPr>
      <p:sp>
        <p:nvSpPr>
          <p:cNvPr id="129" name="Google Shape;129;p6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0" name="Google Shape;130;p6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1" name="Google Shape;131;p6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32" name="Google Shape;13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3" name="Google Shape;13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134" name="Google Shape;13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876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5"/>
        <p:cNvGrpSpPr/>
        <p:nvPr/>
      </p:nvGrpSpPr>
      <p:grpSpPr>
        <a:xfrm>
          <a:off x="0" y="0"/>
          <a:ext cx="0" cy="0"/>
          <a:chOff x="0" y="0"/>
          <a:chExt cx="0" cy="0"/>
        </a:xfrm>
      </p:grpSpPr>
      <p:sp>
        <p:nvSpPr>
          <p:cNvPr id="136" name="Google Shape;136;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7" name="Google Shape;137;p64"/>
          <p:cNvSpPr>
            <a:spLocks noGrp="1"/>
          </p:cNvSpPr>
          <p:nvPr>
            <p:ph type="pic" idx="2"/>
          </p:nvPr>
        </p:nvSpPr>
        <p:spPr>
          <a:xfrm>
            <a:off x="5183188" y="987425"/>
            <a:ext cx="6172200" cy="4873625"/>
          </a:xfrm>
          <a:prstGeom prst="rect">
            <a:avLst/>
          </a:prstGeom>
          <a:noFill/>
          <a:ln>
            <a:noFill/>
          </a:ln>
        </p:spPr>
      </p:sp>
      <p:sp>
        <p:nvSpPr>
          <p:cNvPr id="138" name="Google Shape;138;p6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39" name="Google Shape;139;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0" name="Google Shape;140;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141" name="Google Shape;141;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0566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2"/>
        <p:cNvGrpSpPr/>
        <p:nvPr/>
      </p:nvGrpSpPr>
      <p:grpSpPr>
        <a:xfrm>
          <a:off x="0" y="0"/>
          <a:ext cx="0" cy="0"/>
          <a:chOff x="0" y="0"/>
          <a:chExt cx="0" cy="0"/>
        </a:xfrm>
      </p:grpSpPr>
      <p:sp>
        <p:nvSpPr>
          <p:cNvPr id="143" name="Google Shape;143;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4" name="Google Shape;144;p6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6" name="Google Shape;14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147" name="Google Shape;147;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4212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4400"/>
              <a:buFont typeface="Calibri"/>
              <a:buNone/>
              <a:defRPr sz="3600" b="1" i="0" u="none" strike="noStrike" cap="none">
                <a:solidFill>
                  <a:schemeClr val="dk1"/>
                </a:solidFill>
                <a:latin typeface="Garamond" panose="02020404030301010803" pitchFamily="18" charset="0"/>
                <a:ea typeface="Garamond" panose="02020404030301010803" pitchFamily="18" charset="0"/>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22" name="Google Shape;22;p45"/>
          <p:cNvSpPr txBox="1">
            <a:spLocks noGrp="1"/>
          </p:cNvSpPr>
          <p:nvPr>
            <p:ph type="body" idx="1" hasCustomPrompt="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1800" b="0" i="0" u="none" strike="noStrike" cap="none">
                <a:solidFill>
                  <a:schemeClr val="dk1"/>
                </a:solidFill>
                <a:latin typeface="Garamond" panose="02020404030301010803" pitchFamily="18" charset="0"/>
                <a:ea typeface="Garamond" panose="02020404030301010803" pitchFamily="18" charset="0"/>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1400" b="0" i="0" u="none" strike="noStrike" cap="none">
                <a:solidFill>
                  <a:schemeClr val="dk1"/>
                </a:solidFill>
                <a:latin typeface="Garamond" panose="02020404030301010803" pitchFamily="18" charset="0"/>
                <a:ea typeface="Garamond" panose="02020404030301010803" pitchFamily="18" charset="0"/>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Hello my name is </a:t>
            </a:r>
          </a:p>
          <a:p>
            <a:pPr lvl="1"/>
            <a:r>
              <a:rPr lang="en-US" dirty="0"/>
              <a:t>Amanda</a:t>
            </a:r>
            <a:endParaRPr dirty="0"/>
          </a:p>
        </p:txBody>
      </p:sp>
      <p:sp>
        <p:nvSpPr>
          <p:cNvPr id="23" name="Google Shape;2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25" name="Google Shape;2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8632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8"/>
        <p:cNvGrpSpPr/>
        <p:nvPr/>
      </p:nvGrpSpPr>
      <p:grpSpPr>
        <a:xfrm>
          <a:off x="0" y="0"/>
          <a:ext cx="0" cy="0"/>
          <a:chOff x="0" y="0"/>
          <a:chExt cx="0" cy="0"/>
        </a:xfrm>
      </p:grpSpPr>
      <p:sp>
        <p:nvSpPr>
          <p:cNvPr id="149" name="Google Shape;149;p6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0" name="Google Shape;150;p6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2" name="Google Shape;15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153" name="Google Shape;15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0361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Slide #</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4171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4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7" name="Google Shape;1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8" name="Google Shape;1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19" name="Google Shape;1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8630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4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7" name="Google Shape;1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8" name="Google Shape;1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19" name="Google Shape;1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38396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25" name="Google Shape;2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5866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29" name="Google Shape;2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11192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5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5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3" name="Google Shape;33;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35" name="Google Shape;35;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6451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5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5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42" name="Google Shape;42;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3939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5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5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Google Shape;46;p5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5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5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51" name="Google Shape;5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64162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7"/>
        <p:cNvGrpSpPr/>
        <p:nvPr/>
      </p:nvGrpSpPr>
      <p:grpSpPr>
        <a:xfrm>
          <a:off x="0" y="0"/>
          <a:ext cx="0" cy="0"/>
          <a:chOff x="0" y="0"/>
          <a:chExt cx="0" cy="0"/>
        </a:xfrm>
      </p:grpSpPr>
      <p:sp>
        <p:nvSpPr>
          <p:cNvPr id="58" name="Google Shape;58;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 name="Google Shape;59;p5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5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1" name="Google Shape;6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63" name="Google Shape;6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84863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29" name="Google Shape;2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14900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4"/>
        <p:cNvGrpSpPr/>
        <p:nvPr/>
      </p:nvGrpSpPr>
      <p:grpSpPr>
        <a:xfrm>
          <a:off x="0" y="0"/>
          <a:ext cx="0" cy="0"/>
          <a:chOff x="0" y="0"/>
          <a:chExt cx="0" cy="0"/>
        </a:xfrm>
      </p:grpSpPr>
      <p:sp>
        <p:nvSpPr>
          <p:cNvPr id="65" name="Google Shape;65;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 name="Google Shape;66;p56"/>
          <p:cNvSpPr>
            <a:spLocks noGrp="1"/>
          </p:cNvSpPr>
          <p:nvPr>
            <p:ph type="pic" idx="2"/>
          </p:nvPr>
        </p:nvSpPr>
        <p:spPr>
          <a:xfrm>
            <a:off x="5183188" y="987425"/>
            <a:ext cx="6172200" cy="4873625"/>
          </a:xfrm>
          <a:prstGeom prst="rect">
            <a:avLst/>
          </a:prstGeom>
          <a:noFill/>
          <a:ln>
            <a:noFill/>
          </a:ln>
        </p:spPr>
      </p:sp>
      <p:sp>
        <p:nvSpPr>
          <p:cNvPr id="67" name="Google Shape;67;p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8" name="Google Shape;6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70" name="Google Shape;70;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13026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1"/>
        <p:cNvGrpSpPr/>
        <p:nvPr/>
      </p:nvGrpSpPr>
      <p:grpSpPr>
        <a:xfrm>
          <a:off x="0" y="0"/>
          <a:ext cx="0" cy="0"/>
          <a:chOff x="0" y="0"/>
          <a:chExt cx="0" cy="0"/>
        </a:xfrm>
      </p:grpSpPr>
      <p:sp>
        <p:nvSpPr>
          <p:cNvPr id="72" name="Google Shape;72;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5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76" name="Google Shape;7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3067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7"/>
        <p:cNvGrpSpPr/>
        <p:nvPr/>
      </p:nvGrpSpPr>
      <p:grpSpPr>
        <a:xfrm>
          <a:off x="0" y="0"/>
          <a:ext cx="0" cy="0"/>
          <a:chOff x="0" y="0"/>
          <a:chExt cx="0" cy="0"/>
        </a:xfrm>
      </p:grpSpPr>
      <p:sp>
        <p:nvSpPr>
          <p:cNvPr id="78" name="Google Shape;78;p5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5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82" name="Google Shape;8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419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5" name="Google Shape;55;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0" i="0" u="none" strike="noStrike" kern="0" cap="none" spc="0" normalizeH="0" baseline="0" noProof="0">
                <a:ln>
                  <a:noFill/>
                </a:ln>
                <a:solidFill>
                  <a:srgbClr val="000000"/>
                </a:solidFill>
                <a:effectLst/>
                <a:uLnTx/>
                <a:uFillTx/>
                <a:latin typeface="Calibri"/>
                <a:cs typeface="Calibri"/>
                <a:sym typeface="Calibri"/>
              </a:rPr>
              <a:t>Slide #</a:t>
            </a: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56" name="Google Shape;56;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3616747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5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a:solidFill>
                  <a:schemeClr val="dk1"/>
                </a:solidFill>
                <a:latin typeface="Garamond" panose="02020404030301010803" pitchFamily="18" charset="0"/>
                <a:ea typeface="Garamond" panose="02020404030301010803" pitchFamily="18" charset="0"/>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2" name="Google Shape;32;p5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Garamond" panose="02020404030301010803" pitchFamily="18" charset="0"/>
                <a:ea typeface="Garamond" panose="02020404030301010803" pitchFamily="18" charset="0"/>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3" name="Google Shape;33;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35" name="Google Shape;35;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9702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a:solidFill>
                  <a:schemeClr val="dk1"/>
                </a:solidFill>
                <a:latin typeface="Garamond" panose="02020404030301010803" pitchFamily="18" charset="0"/>
                <a:ea typeface="Garamond" panose="02020404030301010803" pitchFamily="18" charset="0"/>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5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aramond" panose="02020404030301010803" pitchFamily="18" charset="0"/>
                <a:ea typeface="Garamond" panose="02020404030301010803" pitchFamily="18" charset="0"/>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5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aramond" panose="02020404030301010803" pitchFamily="18" charset="0"/>
                <a:ea typeface="Garamond" panose="02020404030301010803" pitchFamily="18" charset="0"/>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42" name="Google Shape;42;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1144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MSH Branding">
    <p:spTree>
      <p:nvGrpSpPr>
        <p:cNvPr id="1" name="Shape 57"/>
        <p:cNvGrpSpPr/>
        <p:nvPr/>
      </p:nvGrpSpPr>
      <p:grpSpPr>
        <a:xfrm>
          <a:off x="0" y="0"/>
          <a:ext cx="0" cy="0"/>
          <a:chOff x="0" y="0"/>
          <a:chExt cx="0" cy="0"/>
        </a:xfrm>
      </p:grpSpPr>
      <p:sp>
        <p:nvSpPr>
          <p:cNvPr id="58" name="Google Shape;58;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a:solidFill>
                  <a:schemeClr val="dk1"/>
                </a:solidFill>
                <a:latin typeface="Garamond" panose="02020404030301010803" pitchFamily="18" charset="0"/>
                <a:ea typeface="Garamond" panose="02020404030301010803" pitchFamily="18" charset="0"/>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 name="Google Shape;59;p5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Garamond" panose="02020404030301010803" pitchFamily="18" charset="0"/>
                <a:ea typeface="Garamond" panose="02020404030301010803" pitchFamily="18" charset="0"/>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5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Garamond" panose="02020404030301010803" pitchFamily="18" charset="0"/>
                <a:ea typeface="Garamond" panose="02020404030301010803" pitchFamily="18" charset="0"/>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1" name="Google Shape;6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63" name="Google Shape;6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99427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4"/>
        <p:cNvGrpSpPr/>
        <p:nvPr/>
      </p:nvGrpSpPr>
      <p:grpSpPr>
        <a:xfrm>
          <a:off x="0" y="0"/>
          <a:ext cx="0" cy="0"/>
          <a:chOff x="0" y="0"/>
          <a:chExt cx="0" cy="0"/>
        </a:xfrm>
      </p:grpSpPr>
      <p:sp>
        <p:nvSpPr>
          <p:cNvPr id="65" name="Google Shape;65;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a:solidFill>
                  <a:schemeClr val="dk1"/>
                </a:solidFill>
                <a:latin typeface="Garamond" panose="02020404030301010803" pitchFamily="18" charset="0"/>
                <a:ea typeface="Garamond" panose="02020404030301010803" pitchFamily="18" charset="0"/>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 name="Google Shape;66;p56"/>
          <p:cNvSpPr>
            <a:spLocks noGrp="1"/>
          </p:cNvSpPr>
          <p:nvPr>
            <p:ph type="pic" idx="2"/>
          </p:nvPr>
        </p:nvSpPr>
        <p:spPr>
          <a:xfrm>
            <a:off x="5183188" y="987425"/>
            <a:ext cx="6172200" cy="4873625"/>
          </a:xfrm>
          <a:prstGeom prst="rect">
            <a:avLst/>
          </a:prstGeom>
          <a:noFill/>
          <a:ln>
            <a:noFill/>
          </a:ln>
        </p:spPr>
      </p:sp>
      <p:sp>
        <p:nvSpPr>
          <p:cNvPr id="67" name="Google Shape;67;p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Garamond" panose="02020404030301010803" pitchFamily="18" charset="0"/>
                <a:ea typeface="Garamond" panose="02020404030301010803" pitchFamily="18" charset="0"/>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8" name="Google Shape;6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70" name="Google Shape;70;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85511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1"/>
        <p:cNvGrpSpPr/>
        <p:nvPr/>
      </p:nvGrpSpPr>
      <p:grpSpPr>
        <a:xfrm>
          <a:off x="0" y="0"/>
          <a:ext cx="0" cy="0"/>
          <a:chOff x="0" y="0"/>
          <a:chExt cx="0" cy="0"/>
        </a:xfrm>
      </p:grpSpPr>
      <p:sp>
        <p:nvSpPr>
          <p:cNvPr id="72" name="Google Shape;72;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a:solidFill>
                  <a:schemeClr val="dk1"/>
                </a:solidFill>
                <a:latin typeface="Garamond" panose="02020404030301010803" pitchFamily="18" charset="0"/>
                <a:ea typeface="Garamond" panose="02020404030301010803" pitchFamily="18" charset="0"/>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73" name="Google Shape;73;p5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aramond" panose="02020404030301010803" pitchFamily="18" charset="0"/>
                <a:ea typeface="Garamond" panose="02020404030301010803" pitchFamily="18" charset="0"/>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74" name="Google Shape;74;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76" name="Google Shape;7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0945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7"/>
        <p:cNvGrpSpPr/>
        <p:nvPr/>
      </p:nvGrpSpPr>
      <p:grpSpPr>
        <a:xfrm>
          <a:off x="0" y="0"/>
          <a:ext cx="0" cy="0"/>
          <a:chOff x="0" y="0"/>
          <a:chExt cx="0" cy="0"/>
        </a:xfrm>
      </p:grpSpPr>
      <p:sp>
        <p:nvSpPr>
          <p:cNvPr id="78" name="Google Shape;78;p5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a:solidFill>
                  <a:schemeClr val="dk1"/>
                </a:solidFill>
                <a:latin typeface="Garamond" panose="02020404030301010803" pitchFamily="18" charset="0"/>
                <a:ea typeface="Garamond" panose="02020404030301010803" pitchFamily="18" charset="0"/>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5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aramond" panose="02020404030301010803" pitchFamily="18" charset="0"/>
                <a:ea typeface="Garamond" panose="02020404030301010803" pitchFamily="18" charset="0"/>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Slide #</a:t>
            </a:r>
            <a:endParaRPr/>
          </a:p>
        </p:txBody>
      </p:sp>
      <p:sp>
        <p:nvSpPr>
          <p:cNvPr id="82" name="Google Shape;8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8796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pic>
        <p:nvPicPr>
          <p:cNvPr id="10" name="Google Shape;10;p43" descr="A group of people in a park&#10;&#10;Description automatically generated with medium confidence"/>
          <p:cNvPicPr preferRelativeResize="0"/>
          <p:nvPr/>
        </p:nvPicPr>
        <p:blipFill rotWithShape="1">
          <a:blip r:embed="rId12">
            <a:alphaModFix amt="15000"/>
          </a:blip>
          <a:srcRect t="10424" b="9265"/>
          <a:stretch/>
        </p:blipFill>
        <p:spPr>
          <a:xfrm>
            <a:off x="1" y="-41092"/>
            <a:ext cx="12191999" cy="6335543"/>
          </a:xfrm>
          <a:prstGeom prst="rect">
            <a:avLst/>
          </a:prstGeom>
          <a:noFill/>
          <a:ln>
            <a:noFill/>
          </a:ln>
        </p:spPr>
      </p:pic>
      <p:sp>
        <p:nvSpPr>
          <p:cNvPr id="11" name="Google Shape;11;p43"/>
          <p:cNvSpPr/>
          <p:nvPr/>
        </p:nvSpPr>
        <p:spPr>
          <a:xfrm>
            <a:off x="0" y="6146276"/>
            <a:ext cx="12192000" cy="711724"/>
          </a:xfrm>
          <a:prstGeom prst="rect">
            <a:avLst/>
          </a:prstGeom>
          <a:solidFill>
            <a:srgbClr val="AEAB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 name="Google Shape;12;p43" descr="A picture containing plate, drawing&#10;&#10;Description automatically generated"/>
          <p:cNvPicPr preferRelativeResize="0"/>
          <p:nvPr/>
        </p:nvPicPr>
        <p:blipFill rotWithShape="1">
          <a:blip r:embed="rId13">
            <a:alphaModFix/>
          </a:blip>
          <a:srcRect/>
          <a:stretch/>
        </p:blipFill>
        <p:spPr>
          <a:xfrm>
            <a:off x="228236" y="6257415"/>
            <a:ext cx="1581710" cy="566195"/>
          </a:xfrm>
          <a:prstGeom prst="rect">
            <a:avLst/>
          </a:prstGeom>
          <a:noFill/>
          <a:ln>
            <a:noFill/>
          </a:ln>
        </p:spPr>
      </p:pic>
      <p:sp>
        <p:nvSpPr>
          <p:cNvPr id="13" name="Google Shape;13;p43"/>
          <p:cNvSpPr txBox="1"/>
          <p:nvPr/>
        </p:nvSpPr>
        <p:spPr>
          <a:xfrm>
            <a:off x="10199716" y="6355847"/>
            <a:ext cx="199228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lt1"/>
                </a:solidFill>
                <a:latin typeface="Garamond"/>
                <a:ea typeface="Garamond"/>
                <a:cs typeface="Garamond"/>
                <a:sym typeface="Garamond"/>
              </a:rPr>
              <a:t>March 20, 2023</a:t>
            </a:r>
            <a:endParaRPr dirty="0"/>
          </a:p>
        </p:txBody>
      </p:sp>
    </p:spTree>
    <p:extLst>
      <p:ext uri="{BB962C8B-B14F-4D97-AF65-F5344CB8AC3E}">
        <p14:creationId xmlns:p14="http://schemas.microsoft.com/office/powerpoint/2010/main" val="84291208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46"/>
          <p:cNvSpPr/>
          <p:nvPr/>
        </p:nvSpPr>
        <p:spPr>
          <a:xfrm>
            <a:off x="0" y="0"/>
            <a:ext cx="12192000" cy="6858000"/>
          </a:xfrm>
          <a:prstGeom prst="rect">
            <a:avLst/>
          </a:prstGeom>
          <a:solidFill>
            <a:srgbClr val="AEAB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8849537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pic>
        <p:nvPicPr>
          <p:cNvPr id="10" name="Google Shape;10;p43" descr="A group of people in a park&#10;&#10;Description automatically generated with medium confidence"/>
          <p:cNvPicPr preferRelativeResize="0"/>
          <p:nvPr/>
        </p:nvPicPr>
        <p:blipFill rotWithShape="1">
          <a:blip r:embed="rId13">
            <a:alphaModFix amt="15000"/>
          </a:blip>
          <a:srcRect t="10424" b="9265"/>
          <a:stretch/>
        </p:blipFill>
        <p:spPr>
          <a:xfrm>
            <a:off x="1" y="-41092"/>
            <a:ext cx="12191999" cy="6335543"/>
          </a:xfrm>
          <a:prstGeom prst="rect">
            <a:avLst/>
          </a:prstGeom>
          <a:noFill/>
          <a:ln>
            <a:noFill/>
          </a:ln>
        </p:spPr>
      </p:pic>
      <p:sp>
        <p:nvSpPr>
          <p:cNvPr id="11" name="Google Shape;11;p43"/>
          <p:cNvSpPr/>
          <p:nvPr/>
        </p:nvSpPr>
        <p:spPr>
          <a:xfrm>
            <a:off x="0" y="6146276"/>
            <a:ext cx="12192000" cy="711724"/>
          </a:xfrm>
          <a:prstGeom prst="rect">
            <a:avLst/>
          </a:prstGeom>
          <a:solidFill>
            <a:srgbClr val="AEAB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 name="Google Shape;12;p43" descr="A picture containing plate, drawing&#10;&#10;Description automatically generated"/>
          <p:cNvPicPr preferRelativeResize="0"/>
          <p:nvPr/>
        </p:nvPicPr>
        <p:blipFill rotWithShape="1">
          <a:blip r:embed="rId14">
            <a:alphaModFix/>
          </a:blip>
          <a:srcRect/>
          <a:stretch/>
        </p:blipFill>
        <p:spPr>
          <a:xfrm>
            <a:off x="228236" y="6257415"/>
            <a:ext cx="1581710" cy="566195"/>
          </a:xfrm>
          <a:prstGeom prst="rect">
            <a:avLst/>
          </a:prstGeom>
          <a:noFill/>
          <a:ln>
            <a:noFill/>
          </a:ln>
        </p:spPr>
      </p:pic>
      <p:sp>
        <p:nvSpPr>
          <p:cNvPr id="13" name="Google Shape;13;p43"/>
          <p:cNvSpPr txBox="1"/>
          <p:nvPr/>
        </p:nvSpPr>
        <p:spPr>
          <a:xfrm>
            <a:off x="10199716" y="6355847"/>
            <a:ext cx="199228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lt1"/>
                </a:solidFill>
                <a:latin typeface="Garamond"/>
                <a:ea typeface="Garamond"/>
                <a:cs typeface="Garamond"/>
                <a:sym typeface="Garamond"/>
              </a:rPr>
              <a:t>January 30, 2023</a:t>
            </a:r>
            <a:endParaRPr dirty="0"/>
          </a:p>
        </p:txBody>
      </p:sp>
      <p:pic>
        <p:nvPicPr>
          <p:cNvPr id="2" name="Picture 2" descr="We Are VHB">
            <a:extLst>
              <a:ext uri="{FF2B5EF4-FFF2-40B4-BE49-F238E27FC236}">
                <a16:creationId xmlns:a16="http://schemas.microsoft.com/office/drawing/2014/main" id="{F5FD415B-C085-D016-0B59-10DE6A394C5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655552" y="6251062"/>
            <a:ext cx="1103628" cy="588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4D852934-BBE0-D02D-B22B-9A0467374672}"/>
              </a:ext>
            </a:extLst>
          </p:cNvPr>
          <p:cNvPicPr>
            <a:picLocks noChangeAspect="1"/>
          </p:cNvPicPr>
          <p:nvPr userDrawn="1"/>
        </p:nvPicPr>
        <p:blipFill>
          <a:blip r:embed="rId16"/>
          <a:stretch>
            <a:fillRect/>
          </a:stretch>
        </p:blipFill>
        <p:spPr>
          <a:xfrm>
            <a:off x="2038182" y="6226051"/>
            <a:ext cx="389134" cy="570554"/>
          </a:xfrm>
          <a:prstGeom prst="rect">
            <a:avLst/>
          </a:prstGeom>
        </p:spPr>
      </p:pic>
      <p:pic>
        <p:nvPicPr>
          <p:cNvPr id="3074" name="Picture 2" descr="Klopfer Martin Design Group">
            <a:extLst>
              <a:ext uri="{FF2B5EF4-FFF2-40B4-BE49-F238E27FC236}">
                <a16:creationId xmlns:a16="http://schemas.microsoft.com/office/drawing/2014/main" id="{28900991-8150-8B27-EAD9-DD2C729C923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987416" y="6226051"/>
            <a:ext cx="1137842" cy="600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299464"/>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6" descr="A group of people in a park&#10;&#10;Description automatically generated with medium confidence"/>
          <p:cNvPicPr preferRelativeResize="0"/>
          <p:nvPr/>
        </p:nvPicPr>
        <p:blipFill rotWithShape="1">
          <a:blip r:embed="rId3">
            <a:alphaModFix/>
          </a:blip>
          <a:srcRect t="13903" b="9124"/>
          <a:stretch/>
        </p:blipFill>
        <p:spPr>
          <a:xfrm>
            <a:off x="0" y="0"/>
            <a:ext cx="12192000" cy="6036973"/>
          </a:xfrm>
          <a:prstGeom prst="rect">
            <a:avLst/>
          </a:prstGeom>
          <a:noFill/>
          <a:ln>
            <a:noFill/>
          </a:ln>
        </p:spPr>
      </p:pic>
      <p:sp>
        <p:nvSpPr>
          <p:cNvPr id="150" name="Google Shape;150;p26"/>
          <p:cNvSpPr txBox="1"/>
          <p:nvPr/>
        </p:nvSpPr>
        <p:spPr>
          <a:xfrm>
            <a:off x="5078027" y="221265"/>
            <a:ext cx="6890453" cy="1046400"/>
          </a:xfrm>
          <a:prstGeom prst="rect">
            <a:avLst/>
          </a:prstGeom>
          <a:solidFill>
            <a:schemeClr val="lt1">
              <a:alpha val="74509"/>
            </a:schemeClr>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0000"/>
                </a:solidFill>
                <a:effectLst/>
                <a:uLnTx/>
                <a:uFillTx/>
                <a:latin typeface="Garamond"/>
                <a:ea typeface="Garamond"/>
                <a:cs typeface="Garamond"/>
                <a:sym typeface="Garamond"/>
              </a:rPr>
              <a:t>Medfield State Hospital Redevelopment</a:t>
            </a:r>
            <a:endParaRPr kumimoji="0" sz="2800" b="0" i="0" u="none" strike="noStrike" kern="0" cap="none" spc="0" normalizeH="0" baseline="0" noProof="0" dirty="0">
              <a:ln>
                <a:noFill/>
              </a:ln>
              <a:solidFill>
                <a:srgbClr val="000000"/>
              </a:solidFill>
              <a:effectLst/>
              <a:uLnTx/>
              <a:uFillTx/>
              <a:latin typeface="Garamond"/>
              <a:ea typeface="Garamond"/>
              <a:cs typeface="Garamond"/>
              <a:sym typeface="Garamond"/>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000000"/>
                </a:solidFill>
                <a:effectLst/>
                <a:uLnTx/>
                <a:uFillTx/>
                <a:latin typeface="Garamond"/>
                <a:ea typeface="Garamond"/>
                <a:cs typeface="Garamond"/>
                <a:sym typeface="Garamond"/>
              </a:rPr>
              <a:t>Presentation to the Town of Medfield Planning Board  </a:t>
            </a:r>
            <a:endParaRPr kumimoji="0" sz="2000" b="1" i="0" u="none" strike="noStrike" kern="0" cap="none" spc="0" normalizeH="0" baseline="0" noProof="0" dirty="0">
              <a:ln>
                <a:noFill/>
              </a:ln>
              <a:solidFill>
                <a:srgbClr val="000000"/>
              </a:solidFill>
              <a:effectLst/>
              <a:uLnTx/>
              <a:uFillTx/>
              <a:latin typeface="Garamond"/>
              <a:ea typeface="Garamond"/>
              <a:cs typeface="Garamond"/>
              <a:sym typeface="Garamond"/>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b="1" kern="0" dirty="0">
                <a:solidFill>
                  <a:srgbClr val="000000"/>
                </a:solidFill>
                <a:latin typeface="Garamond"/>
                <a:ea typeface="Garamond"/>
                <a:cs typeface="Garamond"/>
                <a:sym typeface="Garamond"/>
              </a:rPr>
              <a:t>March 20</a:t>
            </a:r>
            <a:r>
              <a:rPr kumimoji="0" lang="en-US" sz="1400" b="1" i="0" u="none" strike="noStrike" kern="0" cap="none" spc="0" normalizeH="0" baseline="0" noProof="0" dirty="0">
                <a:ln>
                  <a:noFill/>
                </a:ln>
                <a:solidFill>
                  <a:srgbClr val="000000"/>
                </a:solidFill>
                <a:effectLst/>
                <a:uLnTx/>
                <a:uFillTx/>
                <a:latin typeface="Garamond"/>
                <a:ea typeface="Garamond"/>
                <a:cs typeface="Garamond"/>
                <a:sym typeface="Garamond"/>
              </a:rPr>
              <a:t>, 2023</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1" name="Google Shape;15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0" cap="none" spc="0" normalizeH="0" baseline="0" noProof="0">
                <a:ln>
                  <a:noFill/>
                </a:ln>
                <a:solidFill>
                  <a:srgbClr val="FFFFFF"/>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1</a:t>
            </a:fld>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CA41C2E0-A2B8-CCD7-8178-6AA3404A302D}"/>
              </a:ext>
            </a:extLst>
          </p:cNvPr>
          <p:cNvPicPr>
            <a:picLocks noChangeAspect="1"/>
          </p:cNvPicPr>
          <p:nvPr/>
        </p:nvPicPr>
        <p:blipFill rotWithShape="1">
          <a:blip r:embed="rId3">
            <a:extLst>
              <a:ext uri="{28A0092B-C50C-407E-A947-70E740481C1C}">
                <a14:useLocalDpi xmlns:a14="http://schemas.microsoft.com/office/drawing/2010/main" val="0"/>
              </a:ext>
            </a:extLst>
          </a:blip>
          <a:srcRect b="10420"/>
          <a:stretch/>
        </p:blipFill>
        <p:spPr>
          <a:xfrm>
            <a:off x="796636" y="0"/>
            <a:ext cx="10598727" cy="6143348"/>
          </a:xfrm>
          <a:prstGeom prst="rect">
            <a:avLst/>
          </a:prstGeom>
        </p:spPr>
      </p:pic>
      <p:sp>
        <p:nvSpPr>
          <p:cNvPr id="2" name="Slide Number Placeholder 1">
            <a:extLst>
              <a:ext uri="{FF2B5EF4-FFF2-40B4-BE49-F238E27FC236}">
                <a16:creationId xmlns:a16="http://schemas.microsoft.com/office/drawing/2014/main" id="{09833C29-FA91-231A-0E9F-05DE9031FC9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10</a:t>
            </a:fld>
            <a:endParaRPr lang="en-US">
              <a:solidFill>
                <a:schemeClr val="bg1"/>
              </a:solidFill>
            </a:endParaRPr>
          </a:p>
        </p:txBody>
      </p:sp>
    </p:spTree>
    <p:extLst>
      <p:ext uri="{BB962C8B-B14F-4D97-AF65-F5344CB8AC3E}">
        <p14:creationId xmlns:p14="http://schemas.microsoft.com/office/powerpoint/2010/main" val="4114468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p:nvPr/>
        </p:nvSpPr>
        <p:spPr>
          <a:xfrm>
            <a:off x="0" y="2659599"/>
            <a:ext cx="12192000" cy="769401"/>
          </a:xfrm>
          <a:prstGeom prst="rect">
            <a:avLst/>
          </a:prstGeom>
          <a:noFill/>
          <a:ln>
            <a:noFill/>
          </a:ln>
        </p:spPr>
        <p:txBody>
          <a:bodyPr spcFirstLastPara="1" wrap="square" lIns="91425" tIns="45700" rIns="91425" bIns="45700" anchor="t" anchorCtr="0">
            <a:spAutoFit/>
          </a:bodyPr>
          <a:lstStyle/>
          <a:p>
            <a:pPr marL="457200" marR="0" lvl="1"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0" u="none" strike="noStrike" kern="0" cap="none" spc="0" normalizeH="0" baseline="0" noProof="0" dirty="0">
                <a:ln>
                  <a:noFill/>
                </a:ln>
                <a:solidFill>
                  <a:schemeClr val="tx2">
                    <a:lumMod val="25000"/>
                  </a:schemeClr>
                </a:solidFill>
                <a:effectLst/>
                <a:uLnTx/>
                <a:uFillTx/>
                <a:latin typeface="Garamond"/>
                <a:ea typeface="Garamond"/>
                <a:cs typeface="Garamond"/>
                <a:sym typeface="Garamond"/>
              </a:rPr>
              <a:t>EXISTING TREE ANALYSIS	</a:t>
            </a:r>
            <a:endParaRPr kumimoji="0" sz="1400" b="0" i="0" u="none" strike="noStrike" kern="0" cap="none" spc="0" normalizeH="0" baseline="0" noProof="0" dirty="0">
              <a:ln>
                <a:noFill/>
              </a:ln>
              <a:solidFill>
                <a:schemeClr val="tx2">
                  <a:lumMod val="25000"/>
                </a:schemeClr>
              </a:solidFill>
              <a:effectLst/>
              <a:uLnTx/>
              <a:uFillTx/>
              <a:latin typeface="Arial"/>
              <a:ea typeface="+mn-ea"/>
              <a:cs typeface="Arial"/>
              <a:sym typeface="Arial"/>
            </a:endParaRPr>
          </a:p>
        </p:txBody>
      </p:sp>
      <p:sp>
        <p:nvSpPr>
          <p:cNvPr id="2" name="Google Shape;163;p27">
            <a:extLst>
              <a:ext uri="{FF2B5EF4-FFF2-40B4-BE49-F238E27FC236}">
                <a16:creationId xmlns:a16="http://schemas.microsoft.com/office/drawing/2014/main" id="{A175DE72-D126-33E5-9FEF-38E4BC7D704A}"/>
              </a:ext>
            </a:extLst>
          </p:cNvPr>
          <p:cNvSpPr txBox="1"/>
          <p:nvPr/>
        </p:nvSpPr>
        <p:spPr>
          <a:xfrm>
            <a:off x="310165" y="1932531"/>
            <a:ext cx="11571670" cy="769401"/>
          </a:xfrm>
          <a:prstGeom prst="rect">
            <a:avLst/>
          </a:prstGeom>
          <a:noFill/>
          <a:ln>
            <a:noFill/>
          </a:ln>
        </p:spPr>
        <p:txBody>
          <a:bodyPr spcFirstLastPara="1" wrap="square" lIns="91425" tIns="45700" rIns="91425" bIns="45700" anchor="t" anchorCtr="0">
            <a:spAutoFit/>
          </a:bodyPr>
          <a:lstStyle/>
          <a:p>
            <a:pPr marL="457200" marR="0" lvl="1"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1" u="none" strike="noStrike" kern="0" cap="none" spc="0" normalizeH="0" baseline="0" noProof="0" dirty="0">
                <a:ln>
                  <a:noFill/>
                </a:ln>
                <a:solidFill>
                  <a:srgbClr val="FFFFFF"/>
                </a:solidFill>
                <a:effectLst/>
                <a:uLnTx/>
                <a:uFillTx/>
                <a:latin typeface="Garamond"/>
                <a:ea typeface="Garamond"/>
                <a:cs typeface="Garamond"/>
                <a:sym typeface="Garamond"/>
              </a:rPr>
              <a:t>Landscape							</a:t>
            </a:r>
            <a:r>
              <a:rPr kumimoji="0" lang="en-US" sz="4400" b="1" u="none" strike="noStrike" kern="0" cap="none" spc="0" normalizeH="0" baseline="0" noProof="0" dirty="0">
                <a:ln>
                  <a:noFill/>
                </a:ln>
                <a:solidFill>
                  <a:srgbClr val="FFFFFF"/>
                </a:solidFill>
                <a:effectLst/>
                <a:uLnTx/>
                <a:uFillTx/>
                <a:latin typeface="Garamond"/>
                <a:ea typeface="Garamond"/>
                <a:cs typeface="Garamond"/>
                <a:sym typeface="Garamond"/>
              </a:rPr>
              <a:t>| </a:t>
            </a:r>
            <a:r>
              <a:rPr kumimoji="0" lang="en-US" sz="4400" b="1" i="1" u="none" strike="noStrike" kern="0" cap="none" spc="0" normalizeH="0" baseline="0" noProof="0" dirty="0">
                <a:ln>
                  <a:noFill/>
                </a:ln>
                <a:solidFill>
                  <a:srgbClr val="FFFFFF"/>
                </a:solidFill>
                <a:effectLst/>
                <a:uLnTx/>
                <a:uFillTx/>
                <a:latin typeface="Garamond"/>
                <a:ea typeface="Garamond"/>
                <a:cs typeface="Garamond"/>
                <a:sym typeface="Garamond"/>
              </a:rPr>
              <a:t>KMDG</a:t>
            </a:r>
            <a:endParaRPr kumimoji="0" sz="1400" b="0" i="1"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Slide Number Placeholder 2">
            <a:extLst>
              <a:ext uri="{FF2B5EF4-FFF2-40B4-BE49-F238E27FC236}">
                <a16:creationId xmlns:a16="http://schemas.microsoft.com/office/drawing/2014/main" id="{68AD5078-BFC5-D411-DB09-9A5A871BCEC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11</a:t>
            </a:fld>
            <a:endParaRPr lang="en-US">
              <a:solidFill>
                <a:schemeClr val="bg1"/>
              </a:solidFill>
            </a:endParaRPr>
          </a:p>
        </p:txBody>
      </p:sp>
    </p:spTree>
    <p:extLst>
      <p:ext uri="{BB962C8B-B14F-4D97-AF65-F5344CB8AC3E}">
        <p14:creationId xmlns:p14="http://schemas.microsoft.com/office/powerpoint/2010/main" val="3980099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94345F-CD06-1F52-BC0B-56AB93B3C19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12</a:t>
            </a:fld>
            <a:endParaRPr lang="en-US">
              <a:solidFill>
                <a:schemeClr val="bg1"/>
              </a:solidFill>
            </a:endParaRPr>
          </a:p>
        </p:txBody>
      </p:sp>
      <p:pic>
        <p:nvPicPr>
          <p:cNvPr id="4" name="Picture 3">
            <a:extLst>
              <a:ext uri="{FF2B5EF4-FFF2-40B4-BE49-F238E27FC236}">
                <a16:creationId xmlns:a16="http://schemas.microsoft.com/office/drawing/2014/main" id="{05DEA316-5355-7860-AF10-29844884E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879" y="0"/>
            <a:ext cx="10282242" cy="6115139"/>
          </a:xfrm>
          <a:prstGeom prst="rect">
            <a:avLst/>
          </a:prstGeom>
        </p:spPr>
      </p:pic>
    </p:spTree>
    <p:extLst>
      <p:ext uri="{BB962C8B-B14F-4D97-AF65-F5344CB8AC3E}">
        <p14:creationId xmlns:p14="http://schemas.microsoft.com/office/powerpoint/2010/main" val="593894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p:nvPr/>
        </p:nvSpPr>
        <p:spPr>
          <a:xfrm>
            <a:off x="0" y="2659599"/>
            <a:ext cx="12192000" cy="769401"/>
          </a:xfrm>
          <a:prstGeom prst="rect">
            <a:avLst/>
          </a:prstGeom>
          <a:noFill/>
          <a:ln>
            <a:noFill/>
          </a:ln>
        </p:spPr>
        <p:txBody>
          <a:bodyPr spcFirstLastPara="1" wrap="square" lIns="91425" tIns="45700" rIns="91425" bIns="45700" anchor="t" anchorCtr="0">
            <a:spAutoFit/>
          </a:bodyPr>
          <a:lstStyle/>
          <a:p>
            <a:pPr marL="457200" marR="0" lvl="1"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0" u="none" strike="noStrike" kern="0" cap="none" spc="0" normalizeH="0" baseline="0" noProof="0" dirty="0">
                <a:ln>
                  <a:noFill/>
                </a:ln>
                <a:solidFill>
                  <a:schemeClr val="tx2">
                    <a:lumMod val="25000"/>
                  </a:schemeClr>
                </a:solidFill>
                <a:effectLst/>
                <a:uLnTx/>
                <a:uFillTx/>
                <a:latin typeface="Garamond"/>
                <a:ea typeface="Garamond"/>
                <a:cs typeface="Garamond"/>
                <a:sym typeface="Garamond"/>
              </a:rPr>
              <a:t>SITE PLANS	</a:t>
            </a:r>
            <a:endParaRPr kumimoji="0" sz="1400" b="0" i="0" u="none" strike="noStrike" kern="0" cap="none" spc="0" normalizeH="0" baseline="0" noProof="0" dirty="0">
              <a:ln>
                <a:noFill/>
              </a:ln>
              <a:solidFill>
                <a:schemeClr val="tx2">
                  <a:lumMod val="25000"/>
                </a:schemeClr>
              </a:solidFill>
              <a:effectLst/>
              <a:uLnTx/>
              <a:uFillTx/>
              <a:latin typeface="Arial"/>
              <a:ea typeface="+mn-ea"/>
              <a:cs typeface="Arial"/>
              <a:sym typeface="Arial"/>
            </a:endParaRPr>
          </a:p>
        </p:txBody>
      </p:sp>
      <p:sp>
        <p:nvSpPr>
          <p:cNvPr id="2" name="Google Shape;163;p27">
            <a:extLst>
              <a:ext uri="{FF2B5EF4-FFF2-40B4-BE49-F238E27FC236}">
                <a16:creationId xmlns:a16="http://schemas.microsoft.com/office/drawing/2014/main" id="{D00DE228-79F0-65E6-4375-C198B2D07D13}"/>
              </a:ext>
            </a:extLst>
          </p:cNvPr>
          <p:cNvSpPr txBox="1"/>
          <p:nvPr/>
        </p:nvSpPr>
        <p:spPr>
          <a:xfrm>
            <a:off x="310165" y="1932531"/>
            <a:ext cx="11571670" cy="769401"/>
          </a:xfrm>
          <a:prstGeom prst="rect">
            <a:avLst/>
          </a:prstGeom>
          <a:noFill/>
          <a:ln>
            <a:noFill/>
          </a:ln>
        </p:spPr>
        <p:txBody>
          <a:bodyPr spcFirstLastPara="1" wrap="square" lIns="91425" tIns="45700" rIns="91425" bIns="45700" anchor="t" anchorCtr="0">
            <a:spAutoFit/>
          </a:bodyPr>
          <a:lstStyle/>
          <a:p>
            <a:pPr marL="457200" marR="0" lvl="1"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1" u="none" strike="noStrike" kern="0" cap="none" spc="0" normalizeH="0" baseline="0" noProof="0" dirty="0">
                <a:ln>
                  <a:noFill/>
                </a:ln>
                <a:solidFill>
                  <a:srgbClr val="FFFFFF"/>
                </a:solidFill>
                <a:effectLst/>
                <a:uLnTx/>
                <a:uFillTx/>
                <a:latin typeface="Garamond"/>
                <a:ea typeface="Garamond"/>
                <a:cs typeface="Garamond"/>
                <a:sym typeface="Garamond"/>
              </a:rPr>
              <a:t>Landscape							</a:t>
            </a:r>
            <a:r>
              <a:rPr kumimoji="0" lang="en-US" sz="4400" b="1" u="none" strike="noStrike" kern="0" cap="none" spc="0" normalizeH="0" baseline="0" noProof="0" dirty="0">
                <a:ln>
                  <a:noFill/>
                </a:ln>
                <a:solidFill>
                  <a:srgbClr val="FFFFFF"/>
                </a:solidFill>
                <a:effectLst/>
                <a:uLnTx/>
                <a:uFillTx/>
                <a:latin typeface="Garamond"/>
                <a:ea typeface="Garamond"/>
                <a:cs typeface="Garamond"/>
                <a:sym typeface="Garamond"/>
              </a:rPr>
              <a:t>| </a:t>
            </a:r>
            <a:r>
              <a:rPr kumimoji="0" lang="en-US" sz="4400" b="1" i="1" u="none" strike="noStrike" kern="0" cap="none" spc="0" normalizeH="0" baseline="0" noProof="0" dirty="0">
                <a:ln>
                  <a:noFill/>
                </a:ln>
                <a:solidFill>
                  <a:srgbClr val="FFFFFF"/>
                </a:solidFill>
                <a:effectLst/>
                <a:uLnTx/>
                <a:uFillTx/>
                <a:latin typeface="Garamond"/>
                <a:ea typeface="Garamond"/>
                <a:cs typeface="Garamond"/>
                <a:sym typeface="Garamond"/>
              </a:rPr>
              <a:t>KMDG</a:t>
            </a:r>
            <a:endParaRPr kumimoji="0" sz="1400" b="0" i="1"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Slide Number Placeholder 2">
            <a:extLst>
              <a:ext uri="{FF2B5EF4-FFF2-40B4-BE49-F238E27FC236}">
                <a16:creationId xmlns:a16="http://schemas.microsoft.com/office/drawing/2014/main" id="{FF20498B-0560-A716-0684-989BDC5D1EA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13</a:t>
            </a:fld>
            <a:endParaRPr lang="en-US">
              <a:solidFill>
                <a:schemeClr val="bg1"/>
              </a:solidFill>
            </a:endParaRPr>
          </a:p>
        </p:txBody>
      </p:sp>
    </p:spTree>
    <p:extLst>
      <p:ext uri="{BB962C8B-B14F-4D97-AF65-F5344CB8AC3E}">
        <p14:creationId xmlns:p14="http://schemas.microsoft.com/office/powerpoint/2010/main" val="2011321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DDEAD3-3B8C-0E3F-A26B-EE4A6980AAF4}"/>
              </a:ext>
            </a:extLst>
          </p:cNvPr>
          <p:cNvPicPr>
            <a:picLocks noChangeAspect="1"/>
          </p:cNvPicPr>
          <p:nvPr/>
        </p:nvPicPr>
        <p:blipFill>
          <a:blip r:embed="rId3"/>
          <a:stretch>
            <a:fillRect/>
          </a:stretch>
        </p:blipFill>
        <p:spPr>
          <a:xfrm>
            <a:off x="10049166" y="0"/>
            <a:ext cx="1921164" cy="6126955"/>
          </a:xfrm>
          <a:prstGeom prst="rect">
            <a:avLst/>
          </a:prstGeom>
        </p:spPr>
      </p:pic>
      <p:sp>
        <p:nvSpPr>
          <p:cNvPr id="2" name="Slide Number Placeholder 1">
            <a:extLst>
              <a:ext uri="{FF2B5EF4-FFF2-40B4-BE49-F238E27FC236}">
                <a16:creationId xmlns:a16="http://schemas.microsoft.com/office/drawing/2014/main" id="{5485077B-FA5E-26E4-B70D-098CB4B2A47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14</a:t>
            </a:fld>
            <a:endParaRPr lang="en-US">
              <a:solidFill>
                <a:schemeClr val="bg1"/>
              </a:solidFill>
            </a:endParaRPr>
          </a:p>
        </p:txBody>
      </p:sp>
      <p:pic>
        <p:nvPicPr>
          <p:cNvPr id="7" name="Picture 6">
            <a:extLst>
              <a:ext uri="{FF2B5EF4-FFF2-40B4-BE49-F238E27FC236}">
                <a16:creationId xmlns:a16="http://schemas.microsoft.com/office/drawing/2014/main" id="{560A8EE8-69F0-8D68-20CB-86A27C000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498" y="9145"/>
            <a:ext cx="9814668" cy="6117810"/>
          </a:xfrm>
          <a:prstGeom prst="rect">
            <a:avLst/>
          </a:prstGeom>
        </p:spPr>
      </p:pic>
    </p:spTree>
    <p:extLst>
      <p:ext uri="{BB962C8B-B14F-4D97-AF65-F5344CB8AC3E}">
        <p14:creationId xmlns:p14="http://schemas.microsoft.com/office/powerpoint/2010/main" val="4267838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4C8FBE-CF0B-FFD3-74B5-8291F3948F37}"/>
              </a:ext>
            </a:extLst>
          </p:cNvPr>
          <p:cNvSpPr txBox="1"/>
          <p:nvPr/>
        </p:nvSpPr>
        <p:spPr>
          <a:xfrm>
            <a:off x="0" y="6161103"/>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chemeClr val="bg1"/>
                </a:solidFill>
                <a:effectLst/>
                <a:uLnTx/>
                <a:uFillTx/>
                <a:latin typeface="+mj-lt"/>
                <a:ea typeface="+mn-ea"/>
                <a:cs typeface="Arial" panose="020B0604020202020204" pitchFamily="34" charset="0"/>
              </a:rPr>
              <a:t>MSH</a:t>
            </a:r>
            <a:r>
              <a:rPr kumimoji="0" lang="en-US" b="1"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 Site Plan</a:t>
            </a:r>
          </a:p>
        </p:txBody>
      </p:sp>
      <p:sp>
        <p:nvSpPr>
          <p:cNvPr id="2" name="Slide Number Placeholder 1">
            <a:extLst>
              <a:ext uri="{FF2B5EF4-FFF2-40B4-BE49-F238E27FC236}">
                <a16:creationId xmlns:a16="http://schemas.microsoft.com/office/drawing/2014/main" id="{1E265CCF-F3B5-0BA3-78C9-2D0DDD89E18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15</a:t>
            </a:fld>
            <a:endParaRPr lang="en-US">
              <a:solidFill>
                <a:schemeClr val="bg1"/>
              </a:solidFill>
            </a:endParaRPr>
          </a:p>
        </p:txBody>
      </p:sp>
      <p:pic>
        <p:nvPicPr>
          <p:cNvPr id="7" name="Picture 6">
            <a:extLst>
              <a:ext uri="{FF2B5EF4-FFF2-40B4-BE49-F238E27FC236}">
                <a16:creationId xmlns:a16="http://schemas.microsoft.com/office/drawing/2014/main" id="{DAEF5EE5-DD73-58C9-5EEE-C4C1DBCC8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236" y="0"/>
            <a:ext cx="9811527" cy="6115852"/>
          </a:xfrm>
          <a:prstGeom prst="rect">
            <a:avLst/>
          </a:prstGeom>
        </p:spPr>
      </p:pic>
    </p:spTree>
    <p:extLst>
      <p:ext uri="{BB962C8B-B14F-4D97-AF65-F5344CB8AC3E}">
        <p14:creationId xmlns:p14="http://schemas.microsoft.com/office/powerpoint/2010/main" val="1799646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C963A3-CE73-DE41-3DFA-022898A0BB4F}"/>
              </a:ext>
            </a:extLst>
          </p:cNvPr>
          <p:cNvSpPr txBox="1"/>
          <p:nvPr/>
        </p:nvSpPr>
        <p:spPr>
          <a:xfrm>
            <a:off x="0" y="6161103"/>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chemeClr val="bg1"/>
                </a:solidFill>
                <a:effectLst/>
                <a:uLnTx/>
                <a:uFillTx/>
                <a:latin typeface="+mj-lt"/>
                <a:ea typeface="+mn-ea"/>
                <a:cs typeface="Arial" panose="020B0604020202020204" pitchFamily="34" charset="0"/>
              </a:rPr>
              <a:t>MSH</a:t>
            </a:r>
            <a:r>
              <a:rPr kumimoji="0" lang="en-US" b="1"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 Bike Parking</a:t>
            </a:r>
          </a:p>
        </p:txBody>
      </p:sp>
      <p:sp>
        <p:nvSpPr>
          <p:cNvPr id="3" name="Slide Number Placeholder 2">
            <a:extLst>
              <a:ext uri="{FF2B5EF4-FFF2-40B4-BE49-F238E27FC236}">
                <a16:creationId xmlns:a16="http://schemas.microsoft.com/office/drawing/2014/main" id="{DAE4F6AF-34F8-F5EE-646C-E572EBC2CEE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16</a:t>
            </a:fld>
            <a:endParaRPr lang="en-US">
              <a:solidFill>
                <a:schemeClr val="bg1"/>
              </a:solidFill>
            </a:endParaRPr>
          </a:p>
        </p:txBody>
      </p:sp>
      <p:pic>
        <p:nvPicPr>
          <p:cNvPr id="11" name="Picture 10">
            <a:extLst>
              <a:ext uri="{FF2B5EF4-FFF2-40B4-BE49-F238E27FC236}">
                <a16:creationId xmlns:a16="http://schemas.microsoft.com/office/drawing/2014/main" id="{8C5B0A41-D287-2A95-E04C-98D0FE9FF1AC}"/>
              </a:ext>
            </a:extLst>
          </p:cNvPr>
          <p:cNvPicPr>
            <a:picLocks noChangeAspect="1"/>
          </p:cNvPicPr>
          <p:nvPr/>
        </p:nvPicPr>
        <p:blipFill rotWithShape="1">
          <a:blip r:embed="rId3">
            <a:extLst>
              <a:ext uri="{28A0092B-C50C-407E-A947-70E740481C1C}">
                <a14:useLocalDpi xmlns:a14="http://schemas.microsoft.com/office/drawing/2010/main" val="0"/>
              </a:ext>
            </a:extLst>
          </a:blip>
          <a:srcRect t="4216"/>
          <a:stretch/>
        </p:blipFill>
        <p:spPr>
          <a:xfrm>
            <a:off x="1083742" y="0"/>
            <a:ext cx="10051723" cy="6127910"/>
          </a:xfrm>
          <a:prstGeom prst="rect">
            <a:avLst/>
          </a:prstGeom>
        </p:spPr>
      </p:pic>
      <p:sp>
        <p:nvSpPr>
          <p:cNvPr id="5" name="Oval 4">
            <a:extLst>
              <a:ext uri="{FF2B5EF4-FFF2-40B4-BE49-F238E27FC236}">
                <a16:creationId xmlns:a16="http://schemas.microsoft.com/office/drawing/2014/main" id="{AB623243-3F78-2096-B577-F7ADC86E714E}"/>
              </a:ext>
            </a:extLst>
          </p:cNvPr>
          <p:cNvSpPr/>
          <p:nvPr/>
        </p:nvSpPr>
        <p:spPr>
          <a:xfrm>
            <a:off x="5865091" y="2761675"/>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95B2342-F5B3-A783-CC1A-9519E3CF8B02}"/>
              </a:ext>
            </a:extLst>
          </p:cNvPr>
          <p:cNvSpPr/>
          <p:nvPr/>
        </p:nvSpPr>
        <p:spPr>
          <a:xfrm>
            <a:off x="3440546" y="2953074"/>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9DD5107-2AED-C1C0-61DA-3795900589D1}"/>
              </a:ext>
            </a:extLst>
          </p:cNvPr>
          <p:cNvSpPr/>
          <p:nvPr/>
        </p:nvSpPr>
        <p:spPr>
          <a:xfrm>
            <a:off x="3398983" y="4869621"/>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779337E-E055-0C3D-6815-9E1B4A1C5B70}"/>
              </a:ext>
            </a:extLst>
          </p:cNvPr>
          <p:cNvSpPr/>
          <p:nvPr/>
        </p:nvSpPr>
        <p:spPr>
          <a:xfrm>
            <a:off x="6978071" y="733217"/>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684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BE5A68F-644E-C368-4CF9-7F01782D569F}"/>
              </a:ext>
            </a:extLst>
          </p:cNvPr>
          <p:cNvPicPr>
            <a:picLocks noChangeAspect="1"/>
          </p:cNvPicPr>
          <p:nvPr/>
        </p:nvPicPr>
        <p:blipFill rotWithShape="1">
          <a:blip r:embed="rId3">
            <a:extLst>
              <a:ext uri="{28A0092B-C50C-407E-A947-70E740481C1C}">
                <a14:useLocalDpi xmlns:a14="http://schemas.microsoft.com/office/drawing/2010/main" val="0"/>
              </a:ext>
            </a:extLst>
          </a:blip>
          <a:srcRect t="1899"/>
          <a:stretch/>
        </p:blipFill>
        <p:spPr>
          <a:xfrm>
            <a:off x="1174535" y="0"/>
            <a:ext cx="9842930" cy="6110054"/>
          </a:xfrm>
          <a:prstGeom prst="rect">
            <a:avLst/>
          </a:prstGeom>
        </p:spPr>
      </p:pic>
      <p:sp>
        <p:nvSpPr>
          <p:cNvPr id="2" name="TextBox 1">
            <a:extLst>
              <a:ext uri="{FF2B5EF4-FFF2-40B4-BE49-F238E27FC236}">
                <a16:creationId xmlns:a16="http://schemas.microsoft.com/office/drawing/2014/main" id="{85AA4C05-DB0A-6757-8F68-6763F5633B1B}"/>
              </a:ext>
            </a:extLst>
          </p:cNvPr>
          <p:cNvSpPr txBox="1"/>
          <p:nvPr/>
        </p:nvSpPr>
        <p:spPr>
          <a:xfrm>
            <a:off x="0" y="6151345"/>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MSH Mailboxes </a:t>
            </a:r>
            <a:r>
              <a:rPr kumimoji="0" lang="en-US" i="1" u="none" strike="noStrike" kern="1200" cap="none" spc="0" normalizeH="0" baseline="0" noProof="0" dirty="0">
                <a:ln>
                  <a:noFill/>
                </a:ln>
                <a:solidFill>
                  <a:schemeClr val="bg1"/>
                </a:solidFill>
                <a:effectLst/>
                <a:uLnTx/>
                <a:uFillTx/>
                <a:latin typeface="+mj-lt"/>
                <a:ea typeface="+mn-ea"/>
                <a:cs typeface="Arial" panose="020B0604020202020204" pitchFamily="34" charset="0"/>
              </a:rPr>
              <a:t>(Subject to USPS Review &amp; Approval)</a:t>
            </a:r>
          </a:p>
        </p:txBody>
      </p:sp>
      <p:sp>
        <p:nvSpPr>
          <p:cNvPr id="3" name="Slide Number Placeholder 2">
            <a:extLst>
              <a:ext uri="{FF2B5EF4-FFF2-40B4-BE49-F238E27FC236}">
                <a16:creationId xmlns:a16="http://schemas.microsoft.com/office/drawing/2014/main" id="{CC1B848F-6F2F-ADB1-8EB9-87533248269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17</a:t>
            </a:fld>
            <a:endParaRPr lang="en-US">
              <a:solidFill>
                <a:schemeClr val="bg1"/>
              </a:solidFill>
            </a:endParaRPr>
          </a:p>
        </p:txBody>
      </p:sp>
      <p:sp>
        <p:nvSpPr>
          <p:cNvPr id="6" name="Oval 5">
            <a:extLst>
              <a:ext uri="{FF2B5EF4-FFF2-40B4-BE49-F238E27FC236}">
                <a16:creationId xmlns:a16="http://schemas.microsoft.com/office/drawing/2014/main" id="{43D2A02A-19CC-0BFB-A9B4-958B3EC639CF}"/>
              </a:ext>
            </a:extLst>
          </p:cNvPr>
          <p:cNvSpPr/>
          <p:nvPr/>
        </p:nvSpPr>
        <p:spPr>
          <a:xfrm>
            <a:off x="4918362" y="1832343"/>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8F4B48B-4CF3-3BB4-CB28-684D99F98ABB}"/>
              </a:ext>
            </a:extLst>
          </p:cNvPr>
          <p:cNvSpPr/>
          <p:nvPr/>
        </p:nvSpPr>
        <p:spPr>
          <a:xfrm>
            <a:off x="3846187" y="1666501"/>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829101F-F55E-AFE4-CD30-D5208FBFA85F}"/>
              </a:ext>
            </a:extLst>
          </p:cNvPr>
          <p:cNvSpPr/>
          <p:nvPr/>
        </p:nvSpPr>
        <p:spPr>
          <a:xfrm>
            <a:off x="2612340" y="1832343"/>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3991BE-E682-42A2-F81B-C622D6EB13B6}"/>
              </a:ext>
            </a:extLst>
          </p:cNvPr>
          <p:cNvSpPr/>
          <p:nvPr/>
        </p:nvSpPr>
        <p:spPr>
          <a:xfrm>
            <a:off x="2730861" y="2642479"/>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D2B5E53-B179-8ADD-4ADC-6172EF5830C6}"/>
              </a:ext>
            </a:extLst>
          </p:cNvPr>
          <p:cNvSpPr/>
          <p:nvPr/>
        </p:nvSpPr>
        <p:spPr>
          <a:xfrm>
            <a:off x="2616920" y="3071971"/>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F3C4F8-2754-2CFA-38A6-8E49B78A69F6}"/>
              </a:ext>
            </a:extLst>
          </p:cNvPr>
          <p:cNvSpPr/>
          <p:nvPr/>
        </p:nvSpPr>
        <p:spPr>
          <a:xfrm>
            <a:off x="4570410" y="4759318"/>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a:p>
            <a:pPr algn="ctr"/>
            <a:endParaRPr lang="en-US" dirty="0"/>
          </a:p>
        </p:txBody>
      </p:sp>
      <p:sp>
        <p:nvSpPr>
          <p:cNvPr id="12" name="Oval 11">
            <a:extLst>
              <a:ext uri="{FF2B5EF4-FFF2-40B4-BE49-F238E27FC236}">
                <a16:creationId xmlns:a16="http://schemas.microsoft.com/office/drawing/2014/main" id="{11FBEDD6-0771-CA91-10C6-61E2D127F293}"/>
              </a:ext>
            </a:extLst>
          </p:cNvPr>
          <p:cNvSpPr/>
          <p:nvPr/>
        </p:nvSpPr>
        <p:spPr>
          <a:xfrm>
            <a:off x="6727103" y="4366733"/>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CB0D5A3-1A76-FD92-62D3-0FE92EFB6DBB}"/>
              </a:ext>
            </a:extLst>
          </p:cNvPr>
          <p:cNvSpPr/>
          <p:nvPr/>
        </p:nvSpPr>
        <p:spPr>
          <a:xfrm>
            <a:off x="7372209" y="4854235"/>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2014CD9-C8BE-D1ED-408F-B1493B30C2DF}"/>
              </a:ext>
            </a:extLst>
          </p:cNvPr>
          <p:cNvSpPr/>
          <p:nvPr/>
        </p:nvSpPr>
        <p:spPr>
          <a:xfrm>
            <a:off x="7140881" y="1686574"/>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283A118-7C00-31A7-6A5E-BADDF128865F}"/>
              </a:ext>
            </a:extLst>
          </p:cNvPr>
          <p:cNvSpPr/>
          <p:nvPr/>
        </p:nvSpPr>
        <p:spPr>
          <a:xfrm>
            <a:off x="6294994" y="1685499"/>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094599D-6649-801D-7D97-4572BEBE81EE}"/>
              </a:ext>
            </a:extLst>
          </p:cNvPr>
          <p:cNvSpPr/>
          <p:nvPr/>
        </p:nvSpPr>
        <p:spPr>
          <a:xfrm>
            <a:off x="8255415" y="2365389"/>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ACA2B43-892C-1165-2318-DCA435CE829E}"/>
              </a:ext>
            </a:extLst>
          </p:cNvPr>
          <p:cNvSpPr/>
          <p:nvPr/>
        </p:nvSpPr>
        <p:spPr>
          <a:xfrm>
            <a:off x="8721851" y="1095390"/>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57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AA29047-1D00-CE24-D271-197ACF960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925" y="0"/>
            <a:ext cx="9644149" cy="6139164"/>
          </a:xfrm>
          <a:prstGeom prst="rect">
            <a:avLst/>
          </a:prstGeom>
        </p:spPr>
      </p:pic>
      <p:sp>
        <p:nvSpPr>
          <p:cNvPr id="2" name="TextBox 1">
            <a:extLst>
              <a:ext uri="{FF2B5EF4-FFF2-40B4-BE49-F238E27FC236}">
                <a16:creationId xmlns:a16="http://schemas.microsoft.com/office/drawing/2014/main" id="{DA433A6A-3C4D-CE47-E289-137FEDC4868B}"/>
              </a:ext>
            </a:extLst>
          </p:cNvPr>
          <p:cNvSpPr txBox="1"/>
          <p:nvPr/>
        </p:nvSpPr>
        <p:spPr>
          <a:xfrm>
            <a:off x="0" y="6143347"/>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chemeClr val="bg1"/>
                </a:solidFill>
                <a:effectLst/>
                <a:uLnTx/>
                <a:uFillTx/>
                <a:latin typeface="+mj-lt"/>
                <a:ea typeface="+mn-ea"/>
                <a:cs typeface="Arial" panose="020B0604020202020204" pitchFamily="34" charset="0"/>
              </a:rPr>
              <a:t>MSH</a:t>
            </a:r>
            <a:r>
              <a:rPr kumimoji="0" lang="en-US" b="1"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 Transformers</a:t>
            </a:r>
          </a:p>
        </p:txBody>
      </p:sp>
      <p:sp>
        <p:nvSpPr>
          <p:cNvPr id="3" name="Slide Number Placeholder 2">
            <a:extLst>
              <a:ext uri="{FF2B5EF4-FFF2-40B4-BE49-F238E27FC236}">
                <a16:creationId xmlns:a16="http://schemas.microsoft.com/office/drawing/2014/main" id="{F3F43980-1289-8B2A-4A46-E4F00926760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18</a:t>
            </a:fld>
            <a:endParaRPr lang="en-US">
              <a:solidFill>
                <a:schemeClr val="bg1"/>
              </a:solidFill>
            </a:endParaRPr>
          </a:p>
        </p:txBody>
      </p:sp>
      <p:sp>
        <p:nvSpPr>
          <p:cNvPr id="5" name="Oval 4">
            <a:extLst>
              <a:ext uri="{FF2B5EF4-FFF2-40B4-BE49-F238E27FC236}">
                <a16:creationId xmlns:a16="http://schemas.microsoft.com/office/drawing/2014/main" id="{4A9397FF-A454-BB73-45D7-677040600EE1}"/>
              </a:ext>
            </a:extLst>
          </p:cNvPr>
          <p:cNvSpPr/>
          <p:nvPr/>
        </p:nvSpPr>
        <p:spPr>
          <a:xfrm>
            <a:off x="3971634" y="4289217"/>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4F7EB64-04E6-1C56-92A5-51C84E3E3B4F}"/>
              </a:ext>
            </a:extLst>
          </p:cNvPr>
          <p:cNvSpPr/>
          <p:nvPr/>
        </p:nvSpPr>
        <p:spPr>
          <a:xfrm>
            <a:off x="3015670" y="2012451"/>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4B7D757-7E95-B4C8-3234-9B529D6C05BC}"/>
              </a:ext>
            </a:extLst>
          </p:cNvPr>
          <p:cNvSpPr/>
          <p:nvPr/>
        </p:nvSpPr>
        <p:spPr>
          <a:xfrm>
            <a:off x="4267197" y="1250452"/>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73A2EE1-52B9-E63F-EA79-F2D11129CC11}"/>
              </a:ext>
            </a:extLst>
          </p:cNvPr>
          <p:cNvSpPr/>
          <p:nvPr/>
        </p:nvSpPr>
        <p:spPr>
          <a:xfrm>
            <a:off x="6313052" y="1153469"/>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7533EF-5769-592A-1CDA-0F06A649A2E5}"/>
              </a:ext>
            </a:extLst>
          </p:cNvPr>
          <p:cNvSpPr/>
          <p:nvPr/>
        </p:nvSpPr>
        <p:spPr>
          <a:xfrm>
            <a:off x="7989452" y="1005596"/>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2F101A7-7095-5395-3A4E-D310D17EE02D}"/>
              </a:ext>
            </a:extLst>
          </p:cNvPr>
          <p:cNvSpPr/>
          <p:nvPr/>
        </p:nvSpPr>
        <p:spPr>
          <a:xfrm>
            <a:off x="7343253" y="1157995"/>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1DB558-DB22-DC0B-244D-4E4A8376600E}"/>
              </a:ext>
            </a:extLst>
          </p:cNvPr>
          <p:cNvSpPr/>
          <p:nvPr/>
        </p:nvSpPr>
        <p:spPr>
          <a:xfrm>
            <a:off x="7786253" y="2854663"/>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056513-4415-F361-BCE6-CDB8E0F9292F}"/>
              </a:ext>
            </a:extLst>
          </p:cNvPr>
          <p:cNvSpPr/>
          <p:nvPr/>
        </p:nvSpPr>
        <p:spPr>
          <a:xfrm>
            <a:off x="8398161" y="5066772"/>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E8ABD9-A32C-5B1A-939F-F41E5E753B89}"/>
              </a:ext>
            </a:extLst>
          </p:cNvPr>
          <p:cNvSpPr/>
          <p:nvPr/>
        </p:nvSpPr>
        <p:spPr>
          <a:xfrm>
            <a:off x="6322287" y="4506806"/>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D39E722-8CB9-9D7F-CFA7-ABC668F0BADE}"/>
              </a:ext>
            </a:extLst>
          </p:cNvPr>
          <p:cNvSpPr/>
          <p:nvPr/>
        </p:nvSpPr>
        <p:spPr>
          <a:xfrm>
            <a:off x="4655124" y="4835862"/>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60D0483-0EEC-DB86-8600-ECD15BEAD820}"/>
              </a:ext>
            </a:extLst>
          </p:cNvPr>
          <p:cNvSpPr/>
          <p:nvPr/>
        </p:nvSpPr>
        <p:spPr>
          <a:xfrm>
            <a:off x="2646213" y="2309717"/>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B0A289F-297B-707D-D9F2-6903D9A884B4}"/>
              </a:ext>
            </a:extLst>
          </p:cNvPr>
          <p:cNvSpPr/>
          <p:nvPr/>
        </p:nvSpPr>
        <p:spPr>
          <a:xfrm>
            <a:off x="2983342" y="3487309"/>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D9640B-271A-AC06-BCFE-4BB212074A67}"/>
              </a:ext>
            </a:extLst>
          </p:cNvPr>
          <p:cNvSpPr/>
          <p:nvPr/>
        </p:nvSpPr>
        <p:spPr>
          <a:xfrm>
            <a:off x="5555668" y="3515017"/>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7C42B05-10B9-4B9D-41D1-332135AC289B}"/>
              </a:ext>
            </a:extLst>
          </p:cNvPr>
          <p:cNvSpPr/>
          <p:nvPr/>
        </p:nvSpPr>
        <p:spPr>
          <a:xfrm>
            <a:off x="8285015" y="1809700"/>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CFA5A42-D43E-1FD3-AD78-186DED977BC9}"/>
              </a:ext>
            </a:extLst>
          </p:cNvPr>
          <p:cNvSpPr/>
          <p:nvPr/>
        </p:nvSpPr>
        <p:spPr>
          <a:xfrm>
            <a:off x="4054757" y="4588859"/>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64CAEAC-B062-DD04-0989-A7D7F1837F18}"/>
              </a:ext>
            </a:extLst>
          </p:cNvPr>
          <p:cNvSpPr/>
          <p:nvPr/>
        </p:nvSpPr>
        <p:spPr>
          <a:xfrm>
            <a:off x="4664357" y="4268243"/>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74DACB4-D863-366C-12DD-6210BED7F239}"/>
              </a:ext>
            </a:extLst>
          </p:cNvPr>
          <p:cNvSpPr/>
          <p:nvPr/>
        </p:nvSpPr>
        <p:spPr>
          <a:xfrm>
            <a:off x="4618179" y="871666"/>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12DB95C-31C9-10B5-9EDA-C650E4DD1763}"/>
              </a:ext>
            </a:extLst>
          </p:cNvPr>
          <p:cNvSpPr/>
          <p:nvPr/>
        </p:nvSpPr>
        <p:spPr>
          <a:xfrm>
            <a:off x="3542143" y="1896996"/>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5C1C552-A705-A4CD-4909-D76482AC4069}"/>
              </a:ext>
            </a:extLst>
          </p:cNvPr>
          <p:cNvSpPr/>
          <p:nvPr/>
        </p:nvSpPr>
        <p:spPr>
          <a:xfrm>
            <a:off x="7151252" y="878408"/>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757FBB-3726-F6B7-E9B8-7182AA5C0B7B}"/>
              </a:ext>
            </a:extLst>
          </p:cNvPr>
          <p:cNvSpPr/>
          <p:nvPr/>
        </p:nvSpPr>
        <p:spPr>
          <a:xfrm>
            <a:off x="8079332" y="3695711"/>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FA07CA3-80C1-C74E-2884-B50EC271B950}"/>
              </a:ext>
            </a:extLst>
          </p:cNvPr>
          <p:cNvSpPr/>
          <p:nvPr/>
        </p:nvSpPr>
        <p:spPr>
          <a:xfrm>
            <a:off x="3112646" y="5103716"/>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AFC1AF5-78E2-7697-30FE-1E0CE76C3036}"/>
              </a:ext>
            </a:extLst>
          </p:cNvPr>
          <p:cNvSpPr/>
          <p:nvPr/>
        </p:nvSpPr>
        <p:spPr>
          <a:xfrm>
            <a:off x="3495963" y="4257424"/>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7813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96758D5-7BBA-4E1E-684F-357A272A6CDA}"/>
              </a:ext>
            </a:extLst>
          </p:cNvPr>
          <p:cNvPicPr>
            <a:picLocks noChangeAspect="1"/>
          </p:cNvPicPr>
          <p:nvPr/>
        </p:nvPicPr>
        <p:blipFill rotWithShape="1">
          <a:blip r:embed="rId3">
            <a:extLst>
              <a:ext uri="{28A0092B-C50C-407E-A947-70E740481C1C}">
                <a14:useLocalDpi xmlns:a14="http://schemas.microsoft.com/office/drawing/2010/main" val="0"/>
              </a:ext>
            </a:extLst>
          </a:blip>
          <a:srcRect t="4292"/>
          <a:stretch/>
        </p:blipFill>
        <p:spPr>
          <a:xfrm>
            <a:off x="1142057" y="-2"/>
            <a:ext cx="9907885" cy="6123800"/>
          </a:xfrm>
          <a:prstGeom prst="rect">
            <a:avLst/>
          </a:prstGeom>
        </p:spPr>
      </p:pic>
      <p:sp>
        <p:nvSpPr>
          <p:cNvPr id="6" name="TextBox 5">
            <a:extLst>
              <a:ext uri="{FF2B5EF4-FFF2-40B4-BE49-F238E27FC236}">
                <a16:creationId xmlns:a16="http://schemas.microsoft.com/office/drawing/2014/main" id="{950B2421-C32D-3D32-95AC-CD51CB184170}"/>
              </a:ext>
            </a:extLst>
          </p:cNvPr>
          <p:cNvSpPr txBox="1"/>
          <p:nvPr/>
        </p:nvSpPr>
        <p:spPr>
          <a:xfrm>
            <a:off x="17755" y="6169979"/>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chemeClr val="bg1"/>
                </a:solidFill>
                <a:effectLst/>
                <a:uLnTx/>
                <a:uFillTx/>
                <a:latin typeface="+mj-lt"/>
                <a:ea typeface="+mn-ea"/>
                <a:cs typeface="Arial" panose="020B0604020202020204" pitchFamily="34" charset="0"/>
              </a:rPr>
              <a:t>MSH</a:t>
            </a:r>
            <a:r>
              <a:rPr kumimoji="0" lang="en-US" b="1"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 Snow Storage and Dumpster Locations</a:t>
            </a:r>
          </a:p>
        </p:txBody>
      </p:sp>
      <p:sp>
        <p:nvSpPr>
          <p:cNvPr id="2" name="Slide Number Placeholder 1">
            <a:extLst>
              <a:ext uri="{FF2B5EF4-FFF2-40B4-BE49-F238E27FC236}">
                <a16:creationId xmlns:a16="http://schemas.microsoft.com/office/drawing/2014/main" id="{7799FD4B-B740-5C42-E0A2-B7A831F6204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19</a:t>
            </a:fld>
            <a:endParaRPr lang="en-US">
              <a:solidFill>
                <a:schemeClr val="bg1"/>
              </a:solidFill>
            </a:endParaRPr>
          </a:p>
        </p:txBody>
      </p:sp>
      <p:sp>
        <p:nvSpPr>
          <p:cNvPr id="5" name="Oval 4">
            <a:extLst>
              <a:ext uri="{FF2B5EF4-FFF2-40B4-BE49-F238E27FC236}">
                <a16:creationId xmlns:a16="http://schemas.microsoft.com/office/drawing/2014/main" id="{8C771132-CB14-66E0-950D-441DE1410448}"/>
              </a:ext>
            </a:extLst>
          </p:cNvPr>
          <p:cNvSpPr/>
          <p:nvPr/>
        </p:nvSpPr>
        <p:spPr>
          <a:xfrm>
            <a:off x="2452252" y="2031376"/>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5EF022B-74E3-56A9-2F36-D1420542ED93}"/>
              </a:ext>
            </a:extLst>
          </p:cNvPr>
          <p:cNvSpPr/>
          <p:nvPr/>
        </p:nvSpPr>
        <p:spPr>
          <a:xfrm>
            <a:off x="2452252" y="3229168"/>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08506B2-9582-8B0C-C51A-BA099E0E34E0}"/>
              </a:ext>
            </a:extLst>
          </p:cNvPr>
          <p:cNvSpPr/>
          <p:nvPr/>
        </p:nvSpPr>
        <p:spPr>
          <a:xfrm>
            <a:off x="2516904" y="4869338"/>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BB96EDE-1CF2-030D-285D-0C439E7C80EE}"/>
              </a:ext>
            </a:extLst>
          </p:cNvPr>
          <p:cNvSpPr/>
          <p:nvPr/>
        </p:nvSpPr>
        <p:spPr>
          <a:xfrm>
            <a:off x="3574468" y="4255120"/>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046DE9B-7653-74D2-79D7-F9720633E53A}"/>
              </a:ext>
            </a:extLst>
          </p:cNvPr>
          <p:cNvSpPr/>
          <p:nvPr/>
        </p:nvSpPr>
        <p:spPr>
          <a:xfrm>
            <a:off x="5333996" y="4255120"/>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6A7BE27-6DC0-2DCF-E062-108C505BB283}"/>
              </a:ext>
            </a:extLst>
          </p:cNvPr>
          <p:cNvSpPr/>
          <p:nvPr/>
        </p:nvSpPr>
        <p:spPr>
          <a:xfrm>
            <a:off x="6439109" y="4213553"/>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B18F5C-F01F-FCA0-E379-63096FBCB01E}"/>
              </a:ext>
            </a:extLst>
          </p:cNvPr>
          <p:cNvSpPr/>
          <p:nvPr/>
        </p:nvSpPr>
        <p:spPr>
          <a:xfrm>
            <a:off x="4716527" y="5338925"/>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C0FBCA2-6C1D-285D-D087-2436E107442F}"/>
              </a:ext>
            </a:extLst>
          </p:cNvPr>
          <p:cNvSpPr/>
          <p:nvPr/>
        </p:nvSpPr>
        <p:spPr>
          <a:xfrm>
            <a:off x="8472054" y="5346887"/>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7C22158-BA37-1651-7292-066572E4DFD5}"/>
              </a:ext>
            </a:extLst>
          </p:cNvPr>
          <p:cNvSpPr/>
          <p:nvPr/>
        </p:nvSpPr>
        <p:spPr>
          <a:xfrm>
            <a:off x="6533781" y="676828"/>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CFBF5D-6BF3-FD6F-4608-0E7882DD89B6}"/>
              </a:ext>
            </a:extLst>
          </p:cNvPr>
          <p:cNvSpPr/>
          <p:nvPr/>
        </p:nvSpPr>
        <p:spPr>
          <a:xfrm>
            <a:off x="5550104" y="843086"/>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4289A06-EE44-DDEB-9504-D99B790D757A}"/>
              </a:ext>
            </a:extLst>
          </p:cNvPr>
          <p:cNvSpPr/>
          <p:nvPr/>
        </p:nvSpPr>
        <p:spPr>
          <a:xfrm>
            <a:off x="4172318" y="907809"/>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0740B28-F2BC-4C1C-77F1-0D8B994CE67E}"/>
              </a:ext>
            </a:extLst>
          </p:cNvPr>
          <p:cNvSpPr/>
          <p:nvPr/>
        </p:nvSpPr>
        <p:spPr>
          <a:xfrm>
            <a:off x="8859773" y="853387"/>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2D1C952-9AF8-EACC-75C1-BBB648A1A1A2}"/>
              </a:ext>
            </a:extLst>
          </p:cNvPr>
          <p:cNvSpPr/>
          <p:nvPr/>
        </p:nvSpPr>
        <p:spPr>
          <a:xfrm>
            <a:off x="7321917" y="3229168"/>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2629EE8-1D2C-21AE-F435-58649DA0F5B3}"/>
              </a:ext>
            </a:extLst>
          </p:cNvPr>
          <p:cNvSpPr/>
          <p:nvPr/>
        </p:nvSpPr>
        <p:spPr>
          <a:xfrm>
            <a:off x="4993618" y="1756277"/>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4BBE956-2414-47CC-F8C2-46290091EC48}"/>
              </a:ext>
            </a:extLst>
          </p:cNvPr>
          <p:cNvSpPr/>
          <p:nvPr/>
        </p:nvSpPr>
        <p:spPr>
          <a:xfrm>
            <a:off x="7340389" y="1853885"/>
            <a:ext cx="277091" cy="249382"/>
          </a:xfrm>
          <a:prstGeom prst="ellipse">
            <a:avLst/>
          </a:prstGeom>
          <a:solidFill>
            <a:srgbClr val="FF0000">
              <a:alpha val="41961"/>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115B12A-D665-B171-A68B-92FEF129E115}"/>
              </a:ext>
            </a:extLst>
          </p:cNvPr>
          <p:cNvSpPr/>
          <p:nvPr/>
        </p:nvSpPr>
        <p:spPr>
          <a:xfrm>
            <a:off x="5098473" y="1853885"/>
            <a:ext cx="64654" cy="45719"/>
          </a:xfrm>
          <a:prstGeom prst="rect">
            <a:avLst/>
          </a:prstGeom>
          <a:solidFill>
            <a:schemeClr val="accent2"/>
          </a:solidFill>
          <a:ln w="3175">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5FD9BA9-79F0-47E3-2DB1-2DBAE867717F}"/>
              </a:ext>
            </a:extLst>
          </p:cNvPr>
          <p:cNvSpPr/>
          <p:nvPr/>
        </p:nvSpPr>
        <p:spPr>
          <a:xfrm>
            <a:off x="2623122" y="4994029"/>
            <a:ext cx="64654" cy="45719"/>
          </a:xfrm>
          <a:prstGeom prst="rect">
            <a:avLst/>
          </a:prstGeom>
          <a:solidFill>
            <a:schemeClr val="accent2"/>
          </a:solidFill>
          <a:ln w="3175">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077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58CE7-2ED8-499C-B34D-4687D8397E34}"/>
              </a:ext>
            </a:extLst>
          </p:cNvPr>
          <p:cNvSpPr>
            <a:spLocks noGrp="1"/>
          </p:cNvSpPr>
          <p:nvPr>
            <p:ph type="title"/>
          </p:nvPr>
        </p:nvSpPr>
        <p:spPr>
          <a:xfrm>
            <a:off x="838200" y="32561"/>
            <a:ext cx="10515600" cy="1325563"/>
          </a:xfrm>
          <a:prstGeom prst="rect">
            <a:avLst/>
          </a:prstGeom>
        </p:spPr>
        <p:txBody>
          <a:bodyPr/>
          <a:lstStyle/>
          <a:p>
            <a:pPr algn="ctr"/>
            <a:r>
              <a:rPr lang="en-US" sz="4400" dirty="0">
                <a:latin typeface="+mj-lt"/>
                <a:cs typeface="Arial" panose="020B0604020202020204" pitchFamily="34" charset="0"/>
              </a:rPr>
              <a:t>Where We’ve Been… Topics Previously Discussed</a:t>
            </a:r>
          </a:p>
        </p:txBody>
      </p:sp>
      <p:sp>
        <p:nvSpPr>
          <p:cNvPr id="3" name="Content Placeholder 2">
            <a:extLst>
              <a:ext uri="{FF2B5EF4-FFF2-40B4-BE49-F238E27FC236}">
                <a16:creationId xmlns:a16="http://schemas.microsoft.com/office/drawing/2014/main" id="{0A2D82B9-5568-46C0-84D2-006553C8E485}"/>
              </a:ext>
            </a:extLst>
          </p:cNvPr>
          <p:cNvSpPr>
            <a:spLocks noGrp="1"/>
          </p:cNvSpPr>
          <p:nvPr>
            <p:ph type="body" idx="1"/>
          </p:nvPr>
        </p:nvSpPr>
        <p:spPr>
          <a:xfrm>
            <a:off x="838200" y="1358123"/>
            <a:ext cx="10515600" cy="4731591"/>
          </a:xfrm>
          <a:prstGeom prst="rect">
            <a:avLst/>
          </a:prstGeom>
        </p:spPr>
        <p:txBody>
          <a:bodyPr>
            <a:noAutofit/>
          </a:bodyPr>
          <a:lstStyle/>
          <a:p>
            <a:r>
              <a:rPr lang="en-US" sz="2800" dirty="0">
                <a:latin typeface="+mj-lt"/>
                <a:cs typeface="Arial" panose="020B0604020202020204" pitchFamily="34" charset="0"/>
              </a:rPr>
              <a:t>Public Hearing Session #1</a:t>
            </a:r>
          </a:p>
          <a:p>
            <a:pPr lvl="1"/>
            <a:r>
              <a:rPr lang="en-US" sz="2000" dirty="0">
                <a:latin typeface="+mj-lt"/>
                <a:cs typeface="Arial" panose="020B0604020202020204" pitchFamily="34" charset="0"/>
              </a:rPr>
              <a:t>Overview of the Project</a:t>
            </a:r>
          </a:p>
          <a:p>
            <a:pPr lvl="1"/>
            <a:r>
              <a:rPr lang="en-US" sz="2000" dirty="0">
                <a:latin typeface="+mj-lt"/>
                <a:cs typeface="Arial" panose="020B0604020202020204" pitchFamily="34" charset="0"/>
              </a:rPr>
              <a:t>Inclusionary Zoning</a:t>
            </a:r>
          </a:p>
          <a:p>
            <a:pPr lvl="1"/>
            <a:r>
              <a:rPr lang="en-US" sz="2000" dirty="0">
                <a:latin typeface="+mj-lt"/>
                <a:cs typeface="Arial" panose="020B0604020202020204" pitchFamily="34" charset="0"/>
              </a:rPr>
              <a:t>Parking/Access/Circulation </a:t>
            </a:r>
          </a:p>
          <a:p>
            <a:pPr lvl="1"/>
            <a:r>
              <a:rPr lang="en-US" sz="2000" dirty="0">
                <a:latin typeface="+mj-lt"/>
                <a:cs typeface="Arial" panose="020B0604020202020204" pitchFamily="34" charset="0"/>
              </a:rPr>
              <a:t>Parking Waiver Requests </a:t>
            </a:r>
          </a:p>
          <a:p>
            <a:pPr marL="533400" lvl="1" indent="0">
              <a:buNone/>
            </a:pPr>
            <a:endParaRPr lang="en-US" sz="2000" dirty="0">
              <a:latin typeface="+mj-lt"/>
              <a:cs typeface="Arial" panose="020B0604020202020204" pitchFamily="34" charset="0"/>
            </a:endParaRPr>
          </a:p>
          <a:p>
            <a:r>
              <a:rPr lang="en-US" sz="2800" dirty="0">
                <a:latin typeface="+mj-lt"/>
                <a:cs typeface="Arial" panose="020B0604020202020204" pitchFamily="34" charset="0"/>
              </a:rPr>
              <a:t>Public Hearing Session #2</a:t>
            </a:r>
          </a:p>
          <a:p>
            <a:pPr lvl="1"/>
            <a:r>
              <a:rPr lang="en-US" sz="2000" dirty="0">
                <a:latin typeface="+mj-lt"/>
                <a:cs typeface="Arial" panose="020B0604020202020204" pitchFamily="34" charset="0"/>
              </a:rPr>
              <a:t>Parking/Access/Circulation Follow-up</a:t>
            </a:r>
          </a:p>
          <a:p>
            <a:pPr lvl="1"/>
            <a:r>
              <a:rPr lang="en-US" sz="2000" dirty="0">
                <a:latin typeface="+mj-lt"/>
                <a:cs typeface="Arial" panose="020B0604020202020204" pitchFamily="34" charset="0"/>
              </a:rPr>
              <a:t>Building Descriptions and Floor Plans</a:t>
            </a:r>
          </a:p>
          <a:p>
            <a:pPr lvl="1"/>
            <a:r>
              <a:rPr lang="en-US" sz="2000" dirty="0">
                <a:latin typeface="+mj-lt"/>
                <a:cs typeface="Arial" panose="020B0604020202020204" pitchFamily="34" charset="0"/>
              </a:rPr>
              <a:t>Historic Resources</a:t>
            </a:r>
          </a:p>
        </p:txBody>
      </p:sp>
      <p:pic>
        <p:nvPicPr>
          <p:cNvPr id="4" name="Google Shape;195;p41" descr="Graphical user interface, website&#10;&#10;Description automatically generated">
            <a:extLst>
              <a:ext uri="{FF2B5EF4-FFF2-40B4-BE49-F238E27FC236}">
                <a16:creationId xmlns:a16="http://schemas.microsoft.com/office/drawing/2014/main" id="{06E9C54E-08EA-95FE-1A27-573ABB1F7C92}"/>
              </a:ext>
            </a:extLst>
          </p:cNvPr>
          <p:cNvPicPr preferRelativeResize="0">
            <a:picLocks noChangeAspect="1"/>
          </p:cNvPicPr>
          <p:nvPr/>
        </p:nvPicPr>
        <p:blipFill rotWithShape="1">
          <a:blip r:embed="rId3">
            <a:alphaModFix/>
          </a:blip>
          <a:srcRect t="10370" b="12121"/>
          <a:stretch/>
        </p:blipFill>
        <p:spPr>
          <a:xfrm>
            <a:off x="6096000" y="2552700"/>
            <a:ext cx="5876419" cy="2947176"/>
          </a:xfrm>
          <a:prstGeom prst="rect">
            <a:avLst/>
          </a:prstGeom>
          <a:noFill/>
          <a:ln>
            <a:noFill/>
          </a:ln>
        </p:spPr>
      </p:pic>
      <p:sp>
        <p:nvSpPr>
          <p:cNvPr id="5" name="Slide Number Placeholder 4">
            <a:extLst>
              <a:ext uri="{FF2B5EF4-FFF2-40B4-BE49-F238E27FC236}">
                <a16:creationId xmlns:a16="http://schemas.microsoft.com/office/drawing/2014/main" id="{BAD4DB9E-E4EA-800F-DF88-2327473979E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2</a:t>
            </a:fld>
            <a:endParaRPr lang="en-US">
              <a:solidFill>
                <a:schemeClr val="bg1"/>
              </a:solidFill>
            </a:endParaRPr>
          </a:p>
        </p:txBody>
      </p:sp>
    </p:spTree>
    <p:extLst>
      <p:ext uri="{BB962C8B-B14F-4D97-AF65-F5344CB8AC3E}">
        <p14:creationId xmlns:p14="http://schemas.microsoft.com/office/powerpoint/2010/main" val="1656647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DDEAD3-3B8C-0E3F-A26B-EE4A6980AAF4}"/>
              </a:ext>
            </a:extLst>
          </p:cNvPr>
          <p:cNvPicPr>
            <a:picLocks noChangeAspect="1"/>
          </p:cNvPicPr>
          <p:nvPr/>
        </p:nvPicPr>
        <p:blipFill>
          <a:blip r:embed="rId3"/>
          <a:stretch>
            <a:fillRect/>
          </a:stretch>
        </p:blipFill>
        <p:spPr>
          <a:xfrm>
            <a:off x="10049166" y="0"/>
            <a:ext cx="1921164" cy="6126955"/>
          </a:xfrm>
          <a:prstGeom prst="rect">
            <a:avLst/>
          </a:prstGeom>
        </p:spPr>
      </p:pic>
      <p:sp>
        <p:nvSpPr>
          <p:cNvPr id="2" name="Slide Number Placeholder 1">
            <a:extLst>
              <a:ext uri="{FF2B5EF4-FFF2-40B4-BE49-F238E27FC236}">
                <a16:creationId xmlns:a16="http://schemas.microsoft.com/office/drawing/2014/main" id="{5485077B-FA5E-26E4-B70D-098CB4B2A47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20</a:t>
            </a:fld>
            <a:endParaRPr lang="en-US">
              <a:solidFill>
                <a:schemeClr val="bg1"/>
              </a:solidFill>
            </a:endParaRPr>
          </a:p>
        </p:txBody>
      </p:sp>
      <p:pic>
        <p:nvPicPr>
          <p:cNvPr id="7" name="Picture 6">
            <a:extLst>
              <a:ext uri="{FF2B5EF4-FFF2-40B4-BE49-F238E27FC236}">
                <a16:creationId xmlns:a16="http://schemas.microsoft.com/office/drawing/2014/main" id="{560A8EE8-69F0-8D68-20CB-86A27C000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498" y="9145"/>
            <a:ext cx="9814668" cy="6117810"/>
          </a:xfrm>
          <a:prstGeom prst="rect">
            <a:avLst/>
          </a:prstGeom>
        </p:spPr>
      </p:pic>
    </p:spTree>
    <p:extLst>
      <p:ext uri="{BB962C8B-B14F-4D97-AF65-F5344CB8AC3E}">
        <p14:creationId xmlns:p14="http://schemas.microsoft.com/office/powerpoint/2010/main" val="602357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p:nvPr/>
        </p:nvSpPr>
        <p:spPr>
          <a:xfrm>
            <a:off x="0" y="2659599"/>
            <a:ext cx="12192000" cy="769401"/>
          </a:xfrm>
          <a:prstGeom prst="rect">
            <a:avLst/>
          </a:prstGeom>
          <a:noFill/>
          <a:ln>
            <a:noFill/>
          </a:ln>
        </p:spPr>
        <p:txBody>
          <a:bodyPr spcFirstLastPara="1" wrap="square" lIns="91425" tIns="45700" rIns="91425" bIns="45700" anchor="t" anchorCtr="0">
            <a:spAutoFit/>
          </a:bodyPr>
          <a:lstStyle/>
          <a:p>
            <a:pPr marL="457200" marR="0" lvl="1"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0" u="none" strike="noStrike" kern="0" cap="none" spc="0" normalizeH="0" baseline="0" noProof="0" dirty="0">
                <a:ln>
                  <a:noFill/>
                </a:ln>
                <a:solidFill>
                  <a:schemeClr val="tx2">
                    <a:lumMod val="25000"/>
                  </a:schemeClr>
                </a:solidFill>
                <a:effectLst/>
                <a:uLnTx/>
                <a:uFillTx/>
                <a:latin typeface="Garamond"/>
                <a:ea typeface="Garamond"/>
                <a:cs typeface="Garamond"/>
                <a:sym typeface="Garamond"/>
              </a:rPr>
              <a:t>WATER TOWER PARKING LOT	</a:t>
            </a:r>
            <a:endParaRPr kumimoji="0" sz="1400" b="0" i="0" u="none" strike="noStrike" kern="0" cap="none" spc="0" normalizeH="0" baseline="0" noProof="0" dirty="0">
              <a:ln>
                <a:noFill/>
              </a:ln>
              <a:solidFill>
                <a:schemeClr val="tx2">
                  <a:lumMod val="25000"/>
                </a:schemeClr>
              </a:solidFill>
              <a:effectLst/>
              <a:uLnTx/>
              <a:uFillTx/>
              <a:latin typeface="Arial"/>
              <a:ea typeface="+mn-ea"/>
              <a:cs typeface="Arial"/>
              <a:sym typeface="Arial"/>
            </a:endParaRPr>
          </a:p>
        </p:txBody>
      </p:sp>
      <p:sp>
        <p:nvSpPr>
          <p:cNvPr id="2" name="Google Shape;163;p27">
            <a:extLst>
              <a:ext uri="{FF2B5EF4-FFF2-40B4-BE49-F238E27FC236}">
                <a16:creationId xmlns:a16="http://schemas.microsoft.com/office/drawing/2014/main" id="{7B9BDE86-42D4-BC4A-FB48-CFFCFA5346C4}"/>
              </a:ext>
            </a:extLst>
          </p:cNvPr>
          <p:cNvSpPr txBox="1"/>
          <p:nvPr/>
        </p:nvSpPr>
        <p:spPr>
          <a:xfrm>
            <a:off x="310165" y="1932531"/>
            <a:ext cx="11571670" cy="769401"/>
          </a:xfrm>
          <a:prstGeom prst="rect">
            <a:avLst/>
          </a:prstGeom>
          <a:noFill/>
          <a:ln>
            <a:noFill/>
          </a:ln>
        </p:spPr>
        <p:txBody>
          <a:bodyPr spcFirstLastPara="1" wrap="square" lIns="91425" tIns="45700" rIns="91425" bIns="45700" anchor="t" anchorCtr="0">
            <a:spAutoFit/>
          </a:bodyPr>
          <a:lstStyle/>
          <a:p>
            <a:pPr marL="457200" marR="0" lvl="1"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1" u="none" strike="noStrike" kern="0" cap="none" spc="0" normalizeH="0" baseline="0" noProof="0" dirty="0">
                <a:ln>
                  <a:noFill/>
                </a:ln>
                <a:solidFill>
                  <a:srgbClr val="FFFFFF"/>
                </a:solidFill>
                <a:effectLst/>
                <a:uLnTx/>
                <a:uFillTx/>
                <a:latin typeface="Garamond"/>
                <a:ea typeface="Garamond"/>
                <a:cs typeface="Garamond"/>
                <a:sym typeface="Garamond"/>
              </a:rPr>
              <a:t>Landscape							</a:t>
            </a:r>
            <a:r>
              <a:rPr kumimoji="0" lang="en-US" sz="4400" b="1" u="none" strike="noStrike" kern="0" cap="none" spc="0" normalizeH="0" baseline="0" noProof="0" dirty="0">
                <a:ln>
                  <a:noFill/>
                </a:ln>
                <a:solidFill>
                  <a:srgbClr val="FFFFFF"/>
                </a:solidFill>
                <a:effectLst/>
                <a:uLnTx/>
                <a:uFillTx/>
                <a:latin typeface="Garamond"/>
                <a:ea typeface="Garamond"/>
                <a:cs typeface="Garamond"/>
                <a:sym typeface="Garamond"/>
              </a:rPr>
              <a:t>| </a:t>
            </a:r>
            <a:r>
              <a:rPr kumimoji="0" lang="en-US" sz="4400" b="1" i="1" u="none" strike="noStrike" kern="0" cap="none" spc="0" normalizeH="0" baseline="0" noProof="0" dirty="0">
                <a:ln>
                  <a:noFill/>
                </a:ln>
                <a:solidFill>
                  <a:srgbClr val="FFFFFF"/>
                </a:solidFill>
                <a:effectLst/>
                <a:uLnTx/>
                <a:uFillTx/>
                <a:latin typeface="Garamond"/>
                <a:ea typeface="Garamond"/>
                <a:cs typeface="Garamond"/>
                <a:sym typeface="Garamond"/>
              </a:rPr>
              <a:t>KMDG</a:t>
            </a:r>
            <a:endParaRPr kumimoji="0" sz="1400" b="0" i="1"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Slide Number Placeholder 2">
            <a:extLst>
              <a:ext uri="{FF2B5EF4-FFF2-40B4-BE49-F238E27FC236}">
                <a16:creationId xmlns:a16="http://schemas.microsoft.com/office/drawing/2014/main" id="{C199AA68-28F5-DC36-A76A-91398615261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21</a:t>
            </a:fld>
            <a:endParaRPr lang="en-US">
              <a:solidFill>
                <a:schemeClr val="bg1"/>
              </a:solidFill>
            </a:endParaRPr>
          </a:p>
        </p:txBody>
      </p:sp>
    </p:spTree>
    <p:extLst>
      <p:ext uri="{BB962C8B-B14F-4D97-AF65-F5344CB8AC3E}">
        <p14:creationId xmlns:p14="http://schemas.microsoft.com/office/powerpoint/2010/main" val="3927585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mountain, lush&#10;&#10;Description automatically generated">
            <a:extLst>
              <a:ext uri="{FF2B5EF4-FFF2-40B4-BE49-F238E27FC236}">
                <a16:creationId xmlns:a16="http://schemas.microsoft.com/office/drawing/2014/main" id="{EEDDAB71-F9EA-56EC-FAC7-97C7152A2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96" y="0"/>
            <a:ext cx="10921008" cy="6134470"/>
          </a:xfrm>
          <a:prstGeom prst="rect">
            <a:avLst/>
          </a:prstGeom>
        </p:spPr>
      </p:pic>
      <p:sp>
        <p:nvSpPr>
          <p:cNvPr id="4" name="TextBox 3">
            <a:extLst>
              <a:ext uri="{FF2B5EF4-FFF2-40B4-BE49-F238E27FC236}">
                <a16:creationId xmlns:a16="http://schemas.microsoft.com/office/drawing/2014/main" id="{7FEA892A-A15E-10E4-8253-BB5F1C3D9EBB}"/>
              </a:ext>
            </a:extLst>
          </p:cNvPr>
          <p:cNvSpPr txBox="1"/>
          <p:nvPr/>
        </p:nvSpPr>
        <p:spPr>
          <a:xfrm>
            <a:off x="-184726" y="6140407"/>
            <a:ext cx="121919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Water Tower Parking Lot Existing Site</a:t>
            </a:r>
          </a:p>
        </p:txBody>
      </p:sp>
      <p:sp>
        <p:nvSpPr>
          <p:cNvPr id="6" name="TextBox 5">
            <a:extLst>
              <a:ext uri="{FF2B5EF4-FFF2-40B4-BE49-F238E27FC236}">
                <a16:creationId xmlns:a16="http://schemas.microsoft.com/office/drawing/2014/main" id="{762DE724-5664-16F6-BF0F-766BCD60C040}"/>
              </a:ext>
            </a:extLst>
          </p:cNvPr>
          <p:cNvSpPr txBox="1"/>
          <p:nvPr/>
        </p:nvSpPr>
        <p:spPr>
          <a:xfrm rot="900000">
            <a:off x="1995101" y="810627"/>
            <a:ext cx="1537922" cy="230832"/>
          </a:xfrm>
          <a:prstGeom prst="rect">
            <a:avLst/>
          </a:prstGeom>
          <a:noFill/>
        </p:spPr>
        <p:txBody>
          <a:bodyPr vert="wordA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EVERGREEN</a:t>
            </a:r>
          </a:p>
        </p:txBody>
      </p:sp>
      <p:sp>
        <p:nvSpPr>
          <p:cNvPr id="8" name="TextBox 7">
            <a:extLst>
              <a:ext uri="{FF2B5EF4-FFF2-40B4-BE49-F238E27FC236}">
                <a16:creationId xmlns:a16="http://schemas.microsoft.com/office/drawing/2014/main" id="{050D1BB2-615E-F09B-614D-2722F4139C61}"/>
              </a:ext>
            </a:extLst>
          </p:cNvPr>
          <p:cNvSpPr txBox="1"/>
          <p:nvPr/>
        </p:nvSpPr>
        <p:spPr>
          <a:xfrm rot="16685105">
            <a:off x="6738669" y="1846023"/>
            <a:ext cx="1688283" cy="230832"/>
          </a:xfrm>
          <a:prstGeom prst="rect">
            <a:avLst/>
          </a:prstGeom>
          <a:noFill/>
        </p:spPr>
        <p:txBody>
          <a:bodyPr vert="wordA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LONGMEADOW</a:t>
            </a:r>
          </a:p>
        </p:txBody>
      </p:sp>
      <p:sp>
        <p:nvSpPr>
          <p:cNvPr id="9" name="TextBox 8">
            <a:extLst>
              <a:ext uri="{FF2B5EF4-FFF2-40B4-BE49-F238E27FC236}">
                <a16:creationId xmlns:a16="http://schemas.microsoft.com/office/drawing/2014/main" id="{08F549B4-ABBB-E18B-55B9-6680522B0ED8}"/>
              </a:ext>
            </a:extLst>
          </p:cNvPr>
          <p:cNvSpPr txBox="1"/>
          <p:nvPr/>
        </p:nvSpPr>
        <p:spPr>
          <a:xfrm rot="20700000">
            <a:off x="4378162" y="4173664"/>
            <a:ext cx="115786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WATER TOWER</a:t>
            </a:r>
          </a:p>
        </p:txBody>
      </p:sp>
      <p:sp>
        <p:nvSpPr>
          <p:cNvPr id="2" name="Slide Number Placeholder 1">
            <a:extLst>
              <a:ext uri="{FF2B5EF4-FFF2-40B4-BE49-F238E27FC236}">
                <a16:creationId xmlns:a16="http://schemas.microsoft.com/office/drawing/2014/main" id="{850D5167-3915-D154-0245-50B02CFB7DE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22</a:t>
            </a:fld>
            <a:endParaRPr lang="en-US">
              <a:solidFill>
                <a:schemeClr val="bg1"/>
              </a:solidFill>
            </a:endParaRPr>
          </a:p>
        </p:txBody>
      </p:sp>
    </p:spTree>
    <p:extLst>
      <p:ext uri="{BB962C8B-B14F-4D97-AF65-F5344CB8AC3E}">
        <p14:creationId xmlns:p14="http://schemas.microsoft.com/office/powerpoint/2010/main" val="793871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 engineering drawing&#10;&#10;Description automatically generated">
            <a:extLst>
              <a:ext uri="{FF2B5EF4-FFF2-40B4-BE49-F238E27FC236}">
                <a16:creationId xmlns:a16="http://schemas.microsoft.com/office/drawing/2014/main" id="{0DA48A53-CC7B-7B24-5A6B-2A153329C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955" y="0"/>
            <a:ext cx="9498090" cy="6145823"/>
          </a:xfrm>
          <a:prstGeom prst="rect">
            <a:avLst/>
          </a:prstGeom>
        </p:spPr>
      </p:pic>
      <p:sp>
        <p:nvSpPr>
          <p:cNvPr id="2" name="Slide Number Placeholder 1">
            <a:extLst>
              <a:ext uri="{FF2B5EF4-FFF2-40B4-BE49-F238E27FC236}">
                <a16:creationId xmlns:a16="http://schemas.microsoft.com/office/drawing/2014/main" id="{CD9DD98A-57B1-A8EA-7DD1-C3C0A8E080D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23</a:t>
            </a:fld>
            <a:endParaRPr lang="en-US">
              <a:solidFill>
                <a:schemeClr val="bg1"/>
              </a:solidFill>
            </a:endParaRPr>
          </a:p>
        </p:txBody>
      </p:sp>
    </p:spTree>
    <p:extLst>
      <p:ext uri="{BB962C8B-B14F-4D97-AF65-F5344CB8AC3E}">
        <p14:creationId xmlns:p14="http://schemas.microsoft.com/office/powerpoint/2010/main" val="3971347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DDBD2B-B6E4-0ECF-2F48-63AC4CE7111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24</a:t>
            </a:fld>
            <a:endParaRPr lang="en-US">
              <a:solidFill>
                <a:schemeClr val="bg1"/>
              </a:solidFill>
            </a:endParaRPr>
          </a:p>
        </p:txBody>
      </p:sp>
      <p:pic>
        <p:nvPicPr>
          <p:cNvPr id="5" name="Picture 4">
            <a:extLst>
              <a:ext uri="{FF2B5EF4-FFF2-40B4-BE49-F238E27FC236}">
                <a16:creationId xmlns:a16="http://schemas.microsoft.com/office/drawing/2014/main" id="{222EDD82-1C6A-B18C-F1A9-E0D3D166E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9790"/>
            <a:ext cx="12192000" cy="5278419"/>
          </a:xfrm>
          <a:prstGeom prst="rect">
            <a:avLst/>
          </a:prstGeom>
        </p:spPr>
      </p:pic>
    </p:spTree>
    <p:extLst>
      <p:ext uri="{BB962C8B-B14F-4D97-AF65-F5344CB8AC3E}">
        <p14:creationId xmlns:p14="http://schemas.microsoft.com/office/powerpoint/2010/main" val="948535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p:nvPr/>
        </p:nvSpPr>
        <p:spPr>
          <a:xfrm>
            <a:off x="0" y="2659599"/>
            <a:ext cx="12192000" cy="769401"/>
          </a:xfrm>
          <a:prstGeom prst="rect">
            <a:avLst/>
          </a:prstGeom>
          <a:noFill/>
          <a:ln>
            <a:noFill/>
          </a:ln>
        </p:spPr>
        <p:txBody>
          <a:bodyPr spcFirstLastPara="1" wrap="square" lIns="91425" tIns="45700" rIns="91425" bIns="45700" anchor="t" anchorCtr="0">
            <a:spAutoFit/>
          </a:bodyPr>
          <a:lstStyle/>
          <a:p>
            <a:pPr marL="457200" marR="0" lvl="1"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0" u="none" strike="noStrike" kern="0" cap="none" spc="0" normalizeH="0" baseline="0" noProof="0" dirty="0">
                <a:ln>
                  <a:noFill/>
                </a:ln>
                <a:solidFill>
                  <a:schemeClr val="tx2">
                    <a:lumMod val="25000"/>
                  </a:schemeClr>
                </a:solidFill>
                <a:effectLst/>
                <a:uLnTx/>
                <a:uFillTx/>
                <a:latin typeface="Garamond"/>
                <a:ea typeface="Garamond"/>
                <a:cs typeface="Garamond"/>
                <a:sym typeface="Garamond"/>
              </a:rPr>
              <a:t>LIGHTING	</a:t>
            </a:r>
            <a:endParaRPr kumimoji="0" sz="1400" b="0" i="0" u="none" strike="noStrike" kern="0" cap="none" spc="0" normalizeH="0" baseline="0" noProof="0" dirty="0">
              <a:ln>
                <a:noFill/>
              </a:ln>
              <a:solidFill>
                <a:schemeClr val="tx2">
                  <a:lumMod val="25000"/>
                </a:schemeClr>
              </a:solidFill>
              <a:effectLst/>
              <a:uLnTx/>
              <a:uFillTx/>
              <a:latin typeface="Arial"/>
              <a:ea typeface="+mn-ea"/>
              <a:cs typeface="Arial"/>
              <a:sym typeface="Arial"/>
            </a:endParaRPr>
          </a:p>
        </p:txBody>
      </p:sp>
      <p:sp>
        <p:nvSpPr>
          <p:cNvPr id="2" name="Google Shape;163;p27">
            <a:extLst>
              <a:ext uri="{FF2B5EF4-FFF2-40B4-BE49-F238E27FC236}">
                <a16:creationId xmlns:a16="http://schemas.microsoft.com/office/drawing/2014/main" id="{407AE770-1BB7-E03B-6C36-F125D028E02E}"/>
              </a:ext>
            </a:extLst>
          </p:cNvPr>
          <p:cNvSpPr txBox="1"/>
          <p:nvPr/>
        </p:nvSpPr>
        <p:spPr>
          <a:xfrm>
            <a:off x="310165" y="1932531"/>
            <a:ext cx="11571670" cy="769401"/>
          </a:xfrm>
          <a:prstGeom prst="rect">
            <a:avLst/>
          </a:prstGeom>
          <a:noFill/>
          <a:ln>
            <a:noFill/>
          </a:ln>
        </p:spPr>
        <p:txBody>
          <a:bodyPr spcFirstLastPara="1" wrap="square" lIns="91425" tIns="45700" rIns="91425" bIns="45700" anchor="t" anchorCtr="0">
            <a:spAutoFit/>
          </a:bodyPr>
          <a:lstStyle/>
          <a:p>
            <a:pPr marL="457200" marR="0" lvl="1"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1" u="none" strike="noStrike" kern="0" cap="none" spc="0" normalizeH="0" baseline="0" noProof="0" dirty="0">
                <a:ln>
                  <a:noFill/>
                </a:ln>
                <a:solidFill>
                  <a:srgbClr val="FFFFFF"/>
                </a:solidFill>
                <a:effectLst/>
                <a:uLnTx/>
                <a:uFillTx/>
                <a:latin typeface="Garamond"/>
                <a:ea typeface="Garamond"/>
                <a:cs typeface="Garamond"/>
                <a:sym typeface="Garamond"/>
              </a:rPr>
              <a:t>Landscape							</a:t>
            </a:r>
            <a:r>
              <a:rPr kumimoji="0" lang="en-US" sz="4400" b="1" u="none" strike="noStrike" kern="0" cap="none" spc="0" normalizeH="0" baseline="0" noProof="0" dirty="0">
                <a:ln>
                  <a:noFill/>
                </a:ln>
                <a:solidFill>
                  <a:srgbClr val="FFFFFF"/>
                </a:solidFill>
                <a:effectLst/>
                <a:uLnTx/>
                <a:uFillTx/>
                <a:latin typeface="Garamond"/>
                <a:ea typeface="Garamond"/>
                <a:cs typeface="Garamond"/>
                <a:sym typeface="Garamond"/>
              </a:rPr>
              <a:t>| </a:t>
            </a:r>
            <a:r>
              <a:rPr kumimoji="0" lang="en-US" sz="4400" b="1" i="1" u="none" strike="noStrike" kern="0" cap="none" spc="0" normalizeH="0" baseline="0" noProof="0" dirty="0">
                <a:ln>
                  <a:noFill/>
                </a:ln>
                <a:solidFill>
                  <a:srgbClr val="FFFFFF"/>
                </a:solidFill>
                <a:effectLst/>
                <a:uLnTx/>
                <a:uFillTx/>
                <a:latin typeface="Garamond"/>
                <a:ea typeface="Garamond"/>
                <a:cs typeface="Garamond"/>
                <a:sym typeface="Garamond"/>
              </a:rPr>
              <a:t>KMDG</a:t>
            </a:r>
            <a:endParaRPr kumimoji="0" sz="1400" b="0" i="1"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Slide Number Placeholder 2">
            <a:extLst>
              <a:ext uri="{FF2B5EF4-FFF2-40B4-BE49-F238E27FC236}">
                <a16:creationId xmlns:a16="http://schemas.microsoft.com/office/drawing/2014/main" id="{B3CEDE42-E575-F068-BEF8-3E814CBC9CE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25</a:t>
            </a:fld>
            <a:endParaRPr lang="en-US">
              <a:solidFill>
                <a:schemeClr val="bg1"/>
              </a:solidFill>
            </a:endParaRPr>
          </a:p>
        </p:txBody>
      </p:sp>
    </p:spTree>
    <p:extLst>
      <p:ext uri="{BB962C8B-B14F-4D97-AF65-F5344CB8AC3E}">
        <p14:creationId xmlns:p14="http://schemas.microsoft.com/office/powerpoint/2010/main" val="319185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engineering drawing&#10;&#10;Description automatically generated">
            <a:extLst>
              <a:ext uri="{FF2B5EF4-FFF2-40B4-BE49-F238E27FC236}">
                <a16:creationId xmlns:a16="http://schemas.microsoft.com/office/drawing/2014/main" id="{F37DC10F-7E38-6706-E663-3959BD11D877}"/>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b="22440"/>
          <a:stretch/>
        </p:blipFill>
        <p:spPr>
          <a:xfrm>
            <a:off x="1493143" y="0"/>
            <a:ext cx="6089828" cy="6112488"/>
          </a:xfrm>
          <a:prstGeom prst="rect">
            <a:avLst/>
          </a:prstGeom>
          <a:ln w="19050">
            <a:noFill/>
          </a:ln>
        </p:spPr>
      </p:pic>
      <p:sp>
        <p:nvSpPr>
          <p:cNvPr id="3" name="Slide Number Placeholder 2">
            <a:extLst>
              <a:ext uri="{FF2B5EF4-FFF2-40B4-BE49-F238E27FC236}">
                <a16:creationId xmlns:a16="http://schemas.microsoft.com/office/drawing/2014/main" id="{2C130DFD-BABE-E16E-1347-5896C139091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26</a:t>
            </a:fld>
            <a:endParaRPr lang="en-US">
              <a:solidFill>
                <a:schemeClr val="bg1"/>
              </a:solidFill>
            </a:endParaRPr>
          </a:p>
        </p:txBody>
      </p:sp>
      <p:pic>
        <p:nvPicPr>
          <p:cNvPr id="5" name="Picture 4">
            <a:extLst>
              <a:ext uri="{FF2B5EF4-FFF2-40B4-BE49-F238E27FC236}">
                <a16:creationId xmlns:a16="http://schemas.microsoft.com/office/drawing/2014/main" id="{570036DD-2C80-1468-10E8-BD3D400D2A8F}"/>
              </a:ext>
            </a:extLst>
          </p:cNvPr>
          <p:cNvPicPr>
            <a:picLocks noChangeAspect="1"/>
          </p:cNvPicPr>
          <p:nvPr/>
        </p:nvPicPr>
        <p:blipFill rotWithShape="1">
          <a:blip r:embed="rId4"/>
          <a:srcRect b="22454"/>
          <a:stretch/>
        </p:blipFill>
        <p:spPr>
          <a:xfrm>
            <a:off x="7582971" y="0"/>
            <a:ext cx="3052786" cy="6112488"/>
          </a:xfrm>
          <a:prstGeom prst="rect">
            <a:avLst/>
          </a:prstGeom>
          <a:ln w="19050">
            <a:noFill/>
          </a:ln>
        </p:spPr>
      </p:pic>
      <p:sp>
        <p:nvSpPr>
          <p:cNvPr id="7" name="Rectangle 6">
            <a:extLst>
              <a:ext uri="{FF2B5EF4-FFF2-40B4-BE49-F238E27FC236}">
                <a16:creationId xmlns:a16="http://schemas.microsoft.com/office/drawing/2014/main" id="{FBEF9DC3-4035-5A10-EE98-CBE62D4D1C01}"/>
              </a:ext>
            </a:extLst>
          </p:cNvPr>
          <p:cNvSpPr/>
          <p:nvPr/>
        </p:nvSpPr>
        <p:spPr>
          <a:xfrm>
            <a:off x="7435273" y="83127"/>
            <a:ext cx="628072" cy="360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848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ADF1-3C1E-42E6-9CA0-10851E9F4CF7}"/>
              </a:ext>
            </a:extLst>
          </p:cNvPr>
          <p:cNvSpPr>
            <a:spLocks noGrp="1"/>
          </p:cNvSpPr>
          <p:nvPr>
            <p:ph type="title"/>
          </p:nvPr>
        </p:nvSpPr>
        <p:spPr>
          <a:xfrm>
            <a:off x="838200" y="335942"/>
            <a:ext cx="10515600" cy="1325563"/>
          </a:xfrm>
          <a:prstGeom prst="rect">
            <a:avLst/>
          </a:prstGeom>
        </p:spPr>
        <p:txBody>
          <a:bodyPr/>
          <a:lstStyle/>
          <a:p>
            <a:pPr algn="ctr"/>
            <a:r>
              <a:rPr lang="en-US" dirty="0">
                <a:latin typeface="+mj-lt"/>
                <a:cs typeface="Arial" panose="020B0604020202020204" pitchFamily="34" charset="0"/>
              </a:rPr>
              <a:t>SITE PLAN</a:t>
            </a:r>
          </a:p>
        </p:txBody>
      </p:sp>
      <p:pic>
        <p:nvPicPr>
          <p:cNvPr id="6" name="Picture 5" descr="Diagram, engineering drawing, timeline&#10;&#10;Description automatically generated">
            <a:extLst>
              <a:ext uri="{FF2B5EF4-FFF2-40B4-BE49-F238E27FC236}">
                <a16:creationId xmlns:a16="http://schemas.microsoft.com/office/drawing/2014/main" id="{2BDCFC4C-9611-6D9D-DCFE-1109A4EC8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654" y="24083"/>
            <a:ext cx="9398692" cy="6081507"/>
          </a:xfrm>
          <a:prstGeom prst="rect">
            <a:avLst/>
          </a:prstGeom>
          <a:ln w="19050">
            <a:noFill/>
          </a:ln>
        </p:spPr>
      </p:pic>
      <p:sp>
        <p:nvSpPr>
          <p:cNvPr id="3" name="Slide Number Placeholder 2">
            <a:extLst>
              <a:ext uri="{FF2B5EF4-FFF2-40B4-BE49-F238E27FC236}">
                <a16:creationId xmlns:a16="http://schemas.microsoft.com/office/drawing/2014/main" id="{B8F7C45C-63F9-B4AE-7E3E-4BF381CCFD5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27</a:t>
            </a:fld>
            <a:endParaRPr lang="en-US">
              <a:solidFill>
                <a:schemeClr val="bg1"/>
              </a:solidFill>
            </a:endParaRPr>
          </a:p>
        </p:txBody>
      </p:sp>
    </p:spTree>
    <p:extLst>
      <p:ext uri="{BB962C8B-B14F-4D97-AF65-F5344CB8AC3E}">
        <p14:creationId xmlns:p14="http://schemas.microsoft.com/office/powerpoint/2010/main" val="1394291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p:nvPr/>
        </p:nvSpPr>
        <p:spPr>
          <a:xfrm>
            <a:off x="620330" y="2659599"/>
            <a:ext cx="10951340" cy="769401"/>
          </a:xfrm>
          <a:prstGeom prst="rect">
            <a:avLst/>
          </a:prstGeom>
          <a:noFill/>
          <a:ln>
            <a:noFill/>
          </a:ln>
        </p:spPr>
        <p:txBody>
          <a:bodyPr spcFirstLastPara="1" wrap="square" lIns="91425" tIns="45700" rIns="91425" bIns="45700" anchor="t" anchorCtr="0">
            <a:spAutoFit/>
          </a:bodyPr>
          <a:lstStyle/>
          <a:p>
            <a:pPr marL="457200" marR="0" lvl="1"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0" u="none" strike="noStrike" kern="0" cap="none" spc="0" normalizeH="0" baseline="0" noProof="0" dirty="0">
                <a:ln>
                  <a:noFill/>
                </a:ln>
                <a:solidFill>
                  <a:srgbClr val="000000"/>
                </a:solidFill>
                <a:effectLst/>
                <a:uLnTx/>
                <a:uFillTx/>
                <a:latin typeface="Garamond"/>
                <a:ea typeface="Garamond"/>
                <a:cs typeface="Garamond"/>
                <a:sym typeface="Garamond"/>
              </a:rPr>
              <a:t>Planning Board Q&amp;A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4" name="Google Shape;164;p27"/>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28</a:t>
            </a:fld>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3808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p:nvPr/>
        </p:nvSpPr>
        <p:spPr>
          <a:xfrm>
            <a:off x="620330" y="2659599"/>
            <a:ext cx="10951340" cy="769401"/>
          </a:xfrm>
          <a:prstGeom prst="rect">
            <a:avLst/>
          </a:prstGeom>
          <a:noFill/>
          <a:ln>
            <a:noFill/>
          </a:ln>
        </p:spPr>
        <p:txBody>
          <a:bodyPr spcFirstLastPara="1" wrap="square" lIns="91425" tIns="45700" rIns="91425" bIns="45700" anchor="t" anchorCtr="0">
            <a:spAutoFit/>
          </a:bodyPr>
          <a:lstStyle/>
          <a:p>
            <a:pPr marL="457200" marR="0" lvl="1"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0" u="none" strike="noStrike" kern="0" cap="none" spc="0" normalizeH="0" baseline="0" noProof="0" dirty="0">
                <a:ln>
                  <a:noFill/>
                </a:ln>
                <a:solidFill>
                  <a:srgbClr val="000000"/>
                </a:solidFill>
                <a:effectLst/>
                <a:uLnTx/>
                <a:uFillTx/>
                <a:latin typeface="Garamond"/>
                <a:ea typeface="Garamond"/>
                <a:cs typeface="Garamond"/>
                <a:sym typeface="Garamond"/>
              </a:rPr>
              <a:t>Public Comment Opportunity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4" name="Google Shape;164;p27"/>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29</a:t>
            </a:fld>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686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58CE7-2ED8-499C-B34D-4687D8397E34}"/>
              </a:ext>
            </a:extLst>
          </p:cNvPr>
          <p:cNvSpPr>
            <a:spLocks noGrp="1"/>
          </p:cNvSpPr>
          <p:nvPr>
            <p:ph type="title"/>
          </p:nvPr>
        </p:nvSpPr>
        <p:spPr>
          <a:xfrm>
            <a:off x="838200" y="32561"/>
            <a:ext cx="10515600" cy="1325563"/>
          </a:xfrm>
          <a:prstGeom prst="rect">
            <a:avLst/>
          </a:prstGeom>
        </p:spPr>
        <p:txBody>
          <a:bodyPr/>
          <a:lstStyle/>
          <a:p>
            <a:pPr algn="ctr"/>
            <a:r>
              <a:rPr lang="en-US" sz="4400" dirty="0">
                <a:latin typeface="+mj-lt"/>
                <a:cs typeface="Arial" panose="020B0604020202020204" pitchFamily="34" charset="0"/>
              </a:rPr>
              <a:t>What’s to Come… Tonight’s Topics for Discussion</a:t>
            </a:r>
          </a:p>
        </p:txBody>
      </p:sp>
      <p:sp>
        <p:nvSpPr>
          <p:cNvPr id="3" name="Content Placeholder 2">
            <a:extLst>
              <a:ext uri="{FF2B5EF4-FFF2-40B4-BE49-F238E27FC236}">
                <a16:creationId xmlns:a16="http://schemas.microsoft.com/office/drawing/2014/main" id="{0A2D82B9-5568-46C0-84D2-006553C8E485}"/>
              </a:ext>
            </a:extLst>
          </p:cNvPr>
          <p:cNvSpPr>
            <a:spLocks noGrp="1"/>
          </p:cNvSpPr>
          <p:nvPr>
            <p:ph type="body" idx="1"/>
          </p:nvPr>
        </p:nvSpPr>
        <p:spPr>
          <a:xfrm>
            <a:off x="364142" y="1358123"/>
            <a:ext cx="10989658" cy="4731591"/>
          </a:xfrm>
          <a:prstGeom prst="rect">
            <a:avLst/>
          </a:prstGeom>
        </p:spPr>
        <p:txBody>
          <a:bodyPr>
            <a:noAutofit/>
          </a:bodyPr>
          <a:lstStyle/>
          <a:p>
            <a:pPr marL="50800" indent="0">
              <a:buNone/>
            </a:pPr>
            <a:endParaRPr lang="en-US" sz="2800" dirty="0">
              <a:latin typeface="+mj-lt"/>
              <a:cs typeface="Arial" panose="020B0604020202020204" pitchFamily="34" charset="0"/>
            </a:endParaRPr>
          </a:p>
          <a:p>
            <a:r>
              <a:rPr lang="en-US" sz="3200" dirty="0">
                <a:latin typeface="+mj-lt"/>
                <a:cs typeface="Arial" panose="020B0604020202020204" pitchFamily="34" charset="0"/>
              </a:rPr>
              <a:t>Public Hearing Session #3</a:t>
            </a:r>
          </a:p>
          <a:p>
            <a:pPr lvl="1"/>
            <a:r>
              <a:rPr lang="en-US" sz="2800" dirty="0">
                <a:latin typeface="+mj-lt"/>
                <a:cs typeface="Arial" panose="020B0604020202020204" pitchFamily="34" charset="0"/>
              </a:rPr>
              <a:t>Overall Site Design </a:t>
            </a:r>
          </a:p>
          <a:p>
            <a:pPr lvl="2"/>
            <a:r>
              <a:rPr lang="en-US" sz="2400" dirty="0">
                <a:latin typeface="+mj-lt"/>
                <a:cs typeface="Arial" panose="020B0604020202020204" pitchFamily="34" charset="0"/>
              </a:rPr>
              <a:t>Landscape and</a:t>
            </a:r>
          </a:p>
          <a:p>
            <a:pPr marL="533400" lvl="1" indent="0">
              <a:buNone/>
            </a:pPr>
            <a:r>
              <a:rPr lang="en-US" sz="2400" dirty="0">
                <a:latin typeface="+mj-lt"/>
                <a:cs typeface="Arial" panose="020B0604020202020204" pitchFamily="34" charset="0"/>
              </a:rPr>
              <a:t>    	      preliminary lighting</a:t>
            </a:r>
            <a:endParaRPr lang="en-US" sz="2400" dirty="0">
              <a:highlight>
                <a:srgbClr val="FFFF00"/>
              </a:highlight>
              <a:latin typeface="+mj-lt"/>
              <a:cs typeface="Arial" panose="020B0604020202020204" pitchFamily="34" charset="0"/>
            </a:endParaRPr>
          </a:p>
          <a:p>
            <a:pPr lvl="1"/>
            <a:r>
              <a:rPr lang="en-US" sz="2800" dirty="0">
                <a:latin typeface="+mj-lt"/>
                <a:cs typeface="Arial" panose="020B0604020202020204" pitchFamily="34" charset="0"/>
              </a:rPr>
              <a:t>Roadway/Circulation Design</a:t>
            </a:r>
          </a:p>
          <a:p>
            <a:pPr lvl="1"/>
            <a:r>
              <a:rPr lang="en-US" sz="2800" dirty="0">
                <a:latin typeface="+mj-lt"/>
                <a:cs typeface="Arial" panose="020B0604020202020204" pitchFamily="34" charset="0"/>
              </a:rPr>
              <a:t>Infrastructure</a:t>
            </a:r>
          </a:p>
          <a:p>
            <a:pPr lvl="2"/>
            <a:r>
              <a:rPr lang="en-US" sz="2400" dirty="0">
                <a:latin typeface="+mj-lt"/>
                <a:cs typeface="Arial" panose="020B0604020202020204" pitchFamily="34" charset="0"/>
              </a:rPr>
              <a:t>Water &amp; Wastewater</a:t>
            </a:r>
            <a:endParaRPr lang="en-US" sz="1800" dirty="0">
              <a:latin typeface="+mj-lt"/>
              <a:cs typeface="Arial" panose="020B0604020202020204" pitchFamily="34" charset="0"/>
            </a:endParaRPr>
          </a:p>
          <a:p>
            <a:pPr lvl="2"/>
            <a:r>
              <a:rPr lang="en-US" sz="2400" dirty="0">
                <a:latin typeface="+mj-lt"/>
                <a:cs typeface="Arial" panose="020B0604020202020204" pitchFamily="34" charset="0"/>
              </a:rPr>
              <a:t>Solar and Geothermal Feasibility</a:t>
            </a:r>
          </a:p>
        </p:txBody>
      </p:sp>
      <p:pic>
        <p:nvPicPr>
          <p:cNvPr id="4" name="Google Shape;195;p41" descr="Graphical user interface, website&#10;&#10;Description automatically generated">
            <a:extLst>
              <a:ext uri="{FF2B5EF4-FFF2-40B4-BE49-F238E27FC236}">
                <a16:creationId xmlns:a16="http://schemas.microsoft.com/office/drawing/2014/main" id="{06E9C54E-08EA-95FE-1A27-573ABB1F7C92}"/>
              </a:ext>
            </a:extLst>
          </p:cNvPr>
          <p:cNvPicPr preferRelativeResize="0">
            <a:picLocks noChangeAspect="1"/>
          </p:cNvPicPr>
          <p:nvPr/>
        </p:nvPicPr>
        <p:blipFill rotWithShape="1">
          <a:blip r:embed="rId3">
            <a:alphaModFix/>
          </a:blip>
          <a:srcRect t="10370" b="12121"/>
          <a:stretch/>
        </p:blipFill>
        <p:spPr>
          <a:xfrm>
            <a:off x="6096000" y="2552700"/>
            <a:ext cx="5876419" cy="2947176"/>
          </a:xfrm>
          <a:prstGeom prst="rect">
            <a:avLst/>
          </a:prstGeom>
          <a:noFill/>
          <a:ln>
            <a:noFill/>
          </a:ln>
        </p:spPr>
      </p:pic>
      <p:sp>
        <p:nvSpPr>
          <p:cNvPr id="5" name="Slide Number Placeholder 4">
            <a:extLst>
              <a:ext uri="{FF2B5EF4-FFF2-40B4-BE49-F238E27FC236}">
                <a16:creationId xmlns:a16="http://schemas.microsoft.com/office/drawing/2014/main" id="{AE7D787D-C1C3-6884-F21F-834C90CF0DF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3</a:t>
            </a:fld>
            <a:endParaRPr lang="en-US">
              <a:solidFill>
                <a:schemeClr val="bg1"/>
              </a:solidFill>
            </a:endParaRPr>
          </a:p>
        </p:txBody>
      </p:sp>
    </p:spTree>
    <p:extLst>
      <p:ext uri="{BB962C8B-B14F-4D97-AF65-F5344CB8AC3E}">
        <p14:creationId xmlns:p14="http://schemas.microsoft.com/office/powerpoint/2010/main" val="521119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p:nvPr/>
        </p:nvSpPr>
        <p:spPr>
          <a:xfrm>
            <a:off x="620330" y="2659599"/>
            <a:ext cx="10951340" cy="769401"/>
          </a:xfrm>
          <a:prstGeom prst="rect">
            <a:avLst/>
          </a:prstGeom>
          <a:noFill/>
          <a:ln>
            <a:noFill/>
          </a:ln>
        </p:spPr>
        <p:txBody>
          <a:bodyPr spcFirstLastPara="1" wrap="square" lIns="91425" tIns="45700" rIns="91425" bIns="45700" anchor="t" anchorCtr="0">
            <a:spAutoFit/>
          </a:bodyPr>
          <a:lstStyle/>
          <a:p>
            <a:pPr marL="457200" marR="0" lvl="1" indent="0"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0" u="none" strike="noStrike" kern="0" cap="none" spc="0" normalizeH="0" baseline="0" noProof="0" dirty="0">
                <a:ln>
                  <a:noFill/>
                </a:ln>
                <a:solidFill>
                  <a:srgbClr val="FFFFFF"/>
                </a:solidFill>
                <a:effectLst/>
                <a:uLnTx/>
                <a:uFillTx/>
                <a:latin typeface="Garamond"/>
                <a:ea typeface="Garamond"/>
                <a:cs typeface="Garamond"/>
                <a:sym typeface="Garamond"/>
              </a:rPr>
              <a:t>Roadways, Parking &amp; Circulation	|</a:t>
            </a:r>
            <a:r>
              <a:rPr kumimoji="0" lang="en-US" sz="4400" b="1" i="1" u="none" strike="noStrike" kern="0" cap="none" spc="0" normalizeH="0" baseline="0" noProof="0" dirty="0">
                <a:ln>
                  <a:noFill/>
                </a:ln>
                <a:solidFill>
                  <a:srgbClr val="FFFFFF"/>
                </a:solidFill>
                <a:effectLst/>
                <a:uLnTx/>
                <a:uFillTx/>
                <a:latin typeface="Garamond"/>
                <a:ea typeface="Garamond"/>
                <a:cs typeface="Garamond"/>
                <a:sym typeface="Garamond"/>
              </a:rPr>
              <a:t>VHB</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4" name="Google Shape;164;p27"/>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30</a:t>
            </a:fld>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1780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4CD0F2-DCD2-69A5-4371-BD954FF5A2BA}"/>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srgbClr val="FFFFFF"/>
              </a:solidFill>
              <a:effectLst/>
              <a:uLnTx/>
              <a:uFillTx/>
              <a:latin typeface="Calibri"/>
              <a:cs typeface="Calibri"/>
              <a:sym typeface="Calibri"/>
            </a:endParaRPr>
          </a:p>
        </p:txBody>
      </p:sp>
      <p:sp>
        <p:nvSpPr>
          <p:cNvPr id="6" name="Title 5">
            <a:extLst>
              <a:ext uri="{FF2B5EF4-FFF2-40B4-BE49-F238E27FC236}">
                <a16:creationId xmlns:a16="http://schemas.microsoft.com/office/drawing/2014/main" id="{73ED042D-0B8A-E18A-7876-050B25639868}"/>
              </a:ext>
            </a:extLst>
          </p:cNvPr>
          <p:cNvSpPr>
            <a:spLocks noGrp="1"/>
          </p:cNvSpPr>
          <p:nvPr>
            <p:ph type="title"/>
          </p:nvPr>
        </p:nvSpPr>
        <p:spPr/>
        <p:txBody>
          <a:bodyPr/>
          <a:lstStyle/>
          <a:p>
            <a:pPr algn="l"/>
            <a:r>
              <a:rPr lang="en-US" dirty="0"/>
              <a:t>Electric Vehicle Charging</a:t>
            </a:r>
          </a:p>
        </p:txBody>
      </p:sp>
      <p:sp>
        <p:nvSpPr>
          <p:cNvPr id="7" name="Content Placeholder 2">
            <a:extLst>
              <a:ext uri="{FF2B5EF4-FFF2-40B4-BE49-F238E27FC236}">
                <a16:creationId xmlns:a16="http://schemas.microsoft.com/office/drawing/2014/main" id="{D2B8261B-B3D1-559C-918B-4D6C691176A4}"/>
              </a:ext>
            </a:extLst>
          </p:cNvPr>
          <p:cNvSpPr>
            <a:spLocks noGrp="1"/>
          </p:cNvSpPr>
          <p:nvPr>
            <p:ph type="body" idx="1"/>
          </p:nvPr>
        </p:nvSpPr>
        <p:spPr>
          <a:xfrm>
            <a:off x="838200" y="890335"/>
            <a:ext cx="5180860" cy="5077330"/>
          </a:xfrm>
          <a:prstGeom prst="rect">
            <a:avLst/>
          </a:prstGeom>
        </p:spPr>
        <p:txBody>
          <a:bodyPr>
            <a:noAutofit/>
          </a:bodyPr>
          <a:lstStyle/>
          <a:p>
            <a:pPr marL="50800" indent="0">
              <a:buNone/>
            </a:pPr>
            <a:r>
              <a:rPr lang="en-US" sz="2400" dirty="0">
                <a:latin typeface="+mj-lt"/>
                <a:cs typeface="Arial" panose="020B0604020202020204" pitchFamily="34" charset="0"/>
              </a:rPr>
              <a:t>Requirements</a:t>
            </a:r>
          </a:p>
          <a:p>
            <a:r>
              <a:rPr lang="en-US" sz="2400" dirty="0">
                <a:latin typeface="+mj-lt"/>
                <a:cs typeface="Arial" panose="020B0604020202020204" pitchFamily="34" charset="0"/>
              </a:rPr>
              <a:t>22 EV Parking Spaces Required per MSH District Section 300-20.8(H) </a:t>
            </a:r>
            <a:br>
              <a:rPr lang="en-US" sz="2400" dirty="0">
                <a:latin typeface="+mj-lt"/>
                <a:cs typeface="Arial" panose="020B0604020202020204" pitchFamily="34" charset="0"/>
              </a:rPr>
            </a:br>
            <a:r>
              <a:rPr lang="en-US" sz="2400" dirty="0">
                <a:latin typeface="+mj-lt"/>
                <a:cs typeface="Arial" panose="020B0604020202020204" pitchFamily="34" charset="0"/>
              </a:rPr>
              <a:t>at 1 charger per 35 spaces</a:t>
            </a:r>
          </a:p>
          <a:p>
            <a:r>
              <a:rPr lang="en-US" sz="2400" dirty="0">
                <a:latin typeface="+mj-lt"/>
                <a:cs typeface="Arial" panose="020B0604020202020204" pitchFamily="34" charset="0"/>
              </a:rPr>
              <a:t>Total of 148 Parking Spaces to have EV Charging Stations or be EV Ready per 225 CMR 22: Massachusetts Residential Stretch Energy Code</a:t>
            </a:r>
          </a:p>
          <a:p>
            <a:pPr marL="50800" indent="0">
              <a:buNone/>
            </a:pPr>
            <a:r>
              <a:rPr lang="en-US" sz="2400" dirty="0">
                <a:latin typeface="+mj-lt"/>
                <a:cs typeface="Arial" panose="020B0604020202020204" pitchFamily="34" charset="0"/>
              </a:rPr>
              <a:t>Provided </a:t>
            </a:r>
          </a:p>
          <a:p>
            <a:r>
              <a:rPr lang="en-US" sz="2400" dirty="0">
                <a:latin typeface="+mj-lt"/>
                <a:cs typeface="Arial" panose="020B0604020202020204" pitchFamily="34" charset="0"/>
              </a:rPr>
              <a:t>46 EV Parking Spaces</a:t>
            </a:r>
          </a:p>
          <a:p>
            <a:r>
              <a:rPr lang="en-US" sz="2400" dirty="0">
                <a:latin typeface="+mj-lt"/>
                <a:cs typeface="Arial" panose="020B0604020202020204" pitchFamily="34" charset="0"/>
              </a:rPr>
              <a:t>102 EV Ready Parking Spaces</a:t>
            </a:r>
          </a:p>
          <a:p>
            <a:endParaRPr lang="en-US" sz="2000" dirty="0">
              <a:latin typeface="+mj-lt"/>
              <a:cs typeface="Arial" panose="020B0604020202020204" pitchFamily="34" charset="0"/>
            </a:endParaRPr>
          </a:p>
        </p:txBody>
      </p:sp>
      <p:pic>
        <p:nvPicPr>
          <p:cNvPr id="4" name="Picture 3" descr="Diagram&#10;&#10;Description automatically generated">
            <a:extLst>
              <a:ext uri="{FF2B5EF4-FFF2-40B4-BE49-F238E27FC236}">
                <a16:creationId xmlns:a16="http://schemas.microsoft.com/office/drawing/2014/main" id="{90B127D5-278A-0388-5379-CD97981547B8}"/>
              </a:ext>
            </a:extLst>
          </p:cNvPr>
          <p:cNvPicPr>
            <a:picLocks noChangeAspect="1"/>
          </p:cNvPicPr>
          <p:nvPr/>
        </p:nvPicPr>
        <p:blipFill rotWithShape="1">
          <a:blip r:embed="rId3">
            <a:extLst>
              <a:ext uri="{28A0092B-C50C-407E-A947-70E740481C1C}">
                <a14:useLocalDpi xmlns:a14="http://schemas.microsoft.com/office/drawing/2010/main" val="0"/>
              </a:ext>
            </a:extLst>
          </a:blip>
          <a:srcRect l="27100" t="9450" r="39336" b="25964"/>
          <a:stretch/>
        </p:blipFill>
        <p:spPr>
          <a:xfrm>
            <a:off x="7652551" y="136525"/>
            <a:ext cx="4364493" cy="5998731"/>
          </a:xfrm>
          <a:prstGeom prst="rect">
            <a:avLst/>
          </a:prstGeom>
          <a:ln w="19050">
            <a:solidFill>
              <a:schemeClr val="tx1"/>
            </a:solidFill>
          </a:ln>
        </p:spPr>
      </p:pic>
      <p:pic>
        <p:nvPicPr>
          <p:cNvPr id="10" name="Picture 9" descr="Diagram&#10;&#10;Description automatically generated">
            <a:extLst>
              <a:ext uri="{FF2B5EF4-FFF2-40B4-BE49-F238E27FC236}">
                <a16:creationId xmlns:a16="http://schemas.microsoft.com/office/drawing/2014/main" id="{36B202AA-683F-B008-D79C-5289E128565B}"/>
              </a:ext>
            </a:extLst>
          </p:cNvPr>
          <p:cNvPicPr>
            <a:picLocks noChangeAspect="1"/>
          </p:cNvPicPr>
          <p:nvPr/>
        </p:nvPicPr>
        <p:blipFill rotWithShape="1">
          <a:blip r:embed="rId3">
            <a:extLst>
              <a:ext uri="{28A0092B-C50C-407E-A947-70E740481C1C}">
                <a14:useLocalDpi xmlns:a14="http://schemas.microsoft.com/office/drawing/2010/main" val="0"/>
              </a:ext>
            </a:extLst>
          </a:blip>
          <a:srcRect l="82520" t="10733" r="8799" b="83307"/>
          <a:stretch/>
        </p:blipFill>
        <p:spPr>
          <a:xfrm>
            <a:off x="5228948" y="4715476"/>
            <a:ext cx="2778710" cy="1362735"/>
          </a:xfrm>
          <a:prstGeom prst="rect">
            <a:avLst/>
          </a:prstGeom>
          <a:ln w="19050">
            <a:solidFill>
              <a:schemeClr val="tx1"/>
            </a:solidFill>
          </a:ln>
        </p:spPr>
      </p:pic>
    </p:spTree>
    <p:extLst>
      <p:ext uri="{BB962C8B-B14F-4D97-AF65-F5344CB8AC3E}">
        <p14:creationId xmlns:p14="http://schemas.microsoft.com/office/powerpoint/2010/main" val="4045609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4CD0F2-DCD2-69A5-4371-BD954FF5A2BA}"/>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srgbClr val="FFFFFF"/>
              </a:solidFill>
              <a:effectLst/>
              <a:uLnTx/>
              <a:uFillTx/>
              <a:latin typeface="Calibri"/>
              <a:cs typeface="Calibri"/>
              <a:sym typeface="Calibri"/>
            </a:endParaRPr>
          </a:p>
        </p:txBody>
      </p:sp>
      <p:sp>
        <p:nvSpPr>
          <p:cNvPr id="6" name="Title 5">
            <a:extLst>
              <a:ext uri="{FF2B5EF4-FFF2-40B4-BE49-F238E27FC236}">
                <a16:creationId xmlns:a16="http://schemas.microsoft.com/office/drawing/2014/main" id="{73ED042D-0B8A-E18A-7876-050B25639868}"/>
              </a:ext>
            </a:extLst>
          </p:cNvPr>
          <p:cNvSpPr>
            <a:spLocks noGrp="1"/>
          </p:cNvSpPr>
          <p:nvPr>
            <p:ph type="title"/>
          </p:nvPr>
        </p:nvSpPr>
        <p:spPr/>
        <p:txBody>
          <a:bodyPr/>
          <a:lstStyle/>
          <a:p>
            <a:pPr algn="l"/>
            <a:r>
              <a:rPr lang="en-US" dirty="0"/>
              <a:t>Building 10 Maintenance Facility</a:t>
            </a:r>
          </a:p>
        </p:txBody>
      </p:sp>
      <p:pic>
        <p:nvPicPr>
          <p:cNvPr id="10" name="Picture 9" descr="Diagram&#10;&#10;Description automatically generated">
            <a:extLst>
              <a:ext uri="{FF2B5EF4-FFF2-40B4-BE49-F238E27FC236}">
                <a16:creationId xmlns:a16="http://schemas.microsoft.com/office/drawing/2014/main" id="{5B442A0F-DD5A-76AF-3C12-E943F2B726F3}"/>
              </a:ext>
            </a:extLst>
          </p:cNvPr>
          <p:cNvPicPr>
            <a:picLocks noChangeAspect="1"/>
          </p:cNvPicPr>
          <p:nvPr/>
        </p:nvPicPr>
        <p:blipFill rotWithShape="1">
          <a:blip r:embed="rId3">
            <a:extLst>
              <a:ext uri="{28A0092B-C50C-407E-A947-70E740481C1C}">
                <a14:useLocalDpi xmlns:a14="http://schemas.microsoft.com/office/drawing/2010/main" val="0"/>
              </a:ext>
            </a:extLst>
          </a:blip>
          <a:srcRect t="77670" r="81962" b="5324"/>
          <a:stretch/>
        </p:blipFill>
        <p:spPr>
          <a:xfrm>
            <a:off x="1393321" y="2344595"/>
            <a:ext cx="3220624" cy="2168809"/>
          </a:xfrm>
          <a:prstGeom prst="rect">
            <a:avLst/>
          </a:prstGeom>
          <a:ln w="19050">
            <a:solidFill>
              <a:schemeClr val="tx1"/>
            </a:solidFill>
          </a:ln>
        </p:spPr>
      </p:pic>
      <p:pic>
        <p:nvPicPr>
          <p:cNvPr id="4" name="Picture 3" descr="Diagram&#10;&#10;Description automatically generated">
            <a:extLst>
              <a:ext uri="{FF2B5EF4-FFF2-40B4-BE49-F238E27FC236}">
                <a16:creationId xmlns:a16="http://schemas.microsoft.com/office/drawing/2014/main" id="{8994510E-8EC2-8ED9-69C2-46D0AC95DF43}"/>
              </a:ext>
            </a:extLst>
          </p:cNvPr>
          <p:cNvPicPr>
            <a:picLocks noChangeAspect="1"/>
          </p:cNvPicPr>
          <p:nvPr/>
        </p:nvPicPr>
        <p:blipFill rotWithShape="1">
          <a:blip r:embed="rId4">
            <a:extLst>
              <a:ext uri="{28A0092B-C50C-407E-A947-70E740481C1C}">
                <a14:useLocalDpi xmlns:a14="http://schemas.microsoft.com/office/drawing/2010/main" val="0"/>
              </a:ext>
            </a:extLst>
          </a:blip>
          <a:srcRect l="22922" t="8155" r="8914" b="9932"/>
          <a:stretch/>
        </p:blipFill>
        <p:spPr>
          <a:xfrm>
            <a:off x="5202314" y="1027906"/>
            <a:ext cx="5841507" cy="5014033"/>
          </a:xfrm>
          <a:prstGeom prst="rect">
            <a:avLst/>
          </a:prstGeom>
          <a:ln w="19050">
            <a:solidFill>
              <a:schemeClr val="tx1"/>
            </a:solidFill>
          </a:ln>
        </p:spPr>
      </p:pic>
    </p:spTree>
    <p:extLst>
      <p:ext uri="{BB962C8B-B14F-4D97-AF65-F5344CB8AC3E}">
        <p14:creationId xmlns:p14="http://schemas.microsoft.com/office/powerpoint/2010/main" val="2067813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D8AB12AD-397C-CA9C-027B-B3493DDCD5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384773"/>
            <a:ext cx="5943598" cy="2285999"/>
          </a:xfrm>
          <a:prstGeom prst="rect">
            <a:avLst/>
          </a:prstGeom>
          <a:ln w="19050">
            <a:solidFill>
              <a:schemeClr val="tx1"/>
            </a:solidFill>
          </a:ln>
        </p:spPr>
      </p:pic>
      <p:pic>
        <p:nvPicPr>
          <p:cNvPr id="7" name="Picture 6" descr="Diagram&#10;&#10;Description automatically generated">
            <a:extLst>
              <a:ext uri="{FF2B5EF4-FFF2-40B4-BE49-F238E27FC236}">
                <a16:creationId xmlns:a16="http://schemas.microsoft.com/office/drawing/2014/main" id="{7FE4A535-472B-0D64-F0A6-870B420CC5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1" y="3272664"/>
            <a:ext cx="5943598" cy="2285999"/>
          </a:xfrm>
          <a:prstGeom prst="rect">
            <a:avLst/>
          </a:prstGeom>
          <a:ln w="19050">
            <a:solidFill>
              <a:schemeClr val="tx1"/>
            </a:solidFill>
          </a:ln>
        </p:spPr>
      </p:pic>
      <p:sp>
        <p:nvSpPr>
          <p:cNvPr id="8" name="Text Placeholder 5">
            <a:extLst>
              <a:ext uri="{FF2B5EF4-FFF2-40B4-BE49-F238E27FC236}">
                <a16:creationId xmlns:a16="http://schemas.microsoft.com/office/drawing/2014/main" id="{3A392D1F-9FED-E934-6C56-E6590123A619}"/>
              </a:ext>
            </a:extLst>
          </p:cNvPr>
          <p:cNvSpPr txBox="1">
            <a:spLocks/>
          </p:cNvSpPr>
          <p:nvPr/>
        </p:nvSpPr>
        <p:spPr>
          <a:xfrm>
            <a:off x="6096001" y="2670772"/>
            <a:ext cx="5943598" cy="470780"/>
          </a:xfrm>
          <a:prstGeom prst="rect">
            <a:avLst/>
          </a:prstGeom>
        </p:spPr>
        <p:txBody>
          <a:bodyPr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Garamond" panose="02020404030301010803"/>
                <a:cs typeface="Arial"/>
                <a:sym typeface="Arial"/>
              </a:rPr>
              <a:t>Typical One-Way Road</a:t>
            </a:r>
          </a:p>
        </p:txBody>
      </p:sp>
      <p:sp>
        <p:nvSpPr>
          <p:cNvPr id="9" name="Text Placeholder 5">
            <a:extLst>
              <a:ext uri="{FF2B5EF4-FFF2-40B4-BE49-F238E27FC236}">
                <a16:creationId xmlns:a16="http://schemas.microsoft.com/office/drawing/2014/main" id="{BE3AD81F-D324-D7E5-A5DA-014DDAF99D34}"/>
              </a:ext>
            </a:extLst>
          </p:cNvPr>
          <p:cNvSpPr txBox="1">
            <a:spLocks/>
          </p:cNvSpPr>
          <p:nvPr/>
        </p:nvSpPr>
        <p:spPr>
          <a:xfrm>
            <a:off x="6096001" y="5558663"/>
            <a:ext cx="5943598" cy="470780"/>
          </a:xfrm>
          <a:prstGeom prst="rect">
            <a:avLst/>
          </a:prstGeom>
        </p:spPr>
        <p:txBody>
          <a:bodyPr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Garamond" panose="02020404030301010803"/>
                <a:cs typeface="Arial"/>
                <a:sym typeface="Arial"/>
              </a:rPr>
              <a:t>Typical Two-Way Road</a:t>
            </a:r>
          </a:p>
        </p:txBody>
      </p:sp>
      <p:pic>
        <p:nvPicPr>
          <p:cNvPr id="6" name="Picture 5" descr="A picture containing chart&#10;&#10;Description automatically generated">
            <a:extLst>
              <a:ext uri="{FF2B5EF4-FFF2-40B4-BE49-F238E27FC236}">
                <a16:creationId xmlns:a16="http://schemas.microsoft.com/office/drawing/2014/main" id="{01169DD0-8CE0-7772-0431-B728760071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096" y="0"/>
            <a:ext cx="4376057" cy="6126480"/>
          </a:xfrm>
          <a:prstGeom prst="rect">
            <a:avLst/>
          </a:prstGeom>
          <a:ln w="19050">
            <a:solidFill>
              <a:schemeClr val="tx1"/>
            </a:solidFill>
          </a:ln>
        </p:spPr>
      </p:pic>
      <p:sp>
        <p:nvSpPr>
          <p:cNvPr id="2" name="Slide Number Placeholder 1">
            <a:extLst>
              <a:ext uri="{FF2B5EF4-FFF2-40B4-BE49-F238E27FC236}">
                <a16:creationId xmlns:a16="http://schemas.microsoft.com/office/drawing/2014/main" id="{CE796F29-CB47-A2EB-75FA-6096322D1F5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33</a:t>
            </a:fld>
            <a:endParaRPr lang="en-US">
              <a:solidFill>
                <a:schemeClr val="bg1"/>
              </a:solidFill>
            </a:endParaRPr>
          </a:p>
        </p:txBody>
      </p:sp>
    </p:spTree>
    <p:extLst>
      <p:ext uri="{BB962C8B-B14F-4D97-AF65-F5344CB8AC3E}">
        <p14:creationId xmlns:p14="http://schemas.microsoft.com/office/powerpoint/2010/main" val="3766762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p:nvPr/>
        </p:nvSpPr>
        <p:spPr>
          <a:xfrm>
            <a:off x="620330" y="2659599"/>
            <a:ext cx="10951340" cy="769401"/>
          </a:xfrm>
          <a:prstGeom prst="rect">
            <a:avLst/>
          </a:prstGeom>
          <a:noFill/>
          <a:ln>
            <a:noFill/>
          </a:ln>
        </p:spPr>
        <p:txBody>
          <a:bodyPr spcFirstLastPara="1" wrap="square" lIns="91425" tIns="45700" rIns="91425" bIns="45700" anchor="t" anchorCtr="0">
            <a:spAutoFit/>
          </a:bodyPr>
          <a:lstStyle/>
          <a:p>
            <a:pPr marL="457200" marR="0" lvl="1"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0" u="none" strike="noStrike" kern="0" cap="none" spc="0" normalizeH="0" baseline="0" noProof="0" dirty="0">
                <a:ln>
                  <a:noFill/>
                </a:ln>
                <a:solidFill>
                  <a:srgbClr val="FFFFFF"/>
                </a:solidFill>
                <a:effectLst/>
                <a:uLnTx/>
                <a:uFillTx/>
                <a:latin typeface="Garamond"/>
                <a:ea typeface="Garamond"/>
                <a:cs typeface="Garamond"/>
                <a:sym typeface="Garamond"/>
              </a:rPr>
              <a:t>Infrastructure					      | </a:t>
            </a:r>
            <a:r>
              <a:rPr kumimoji="0" lang="en-US" sz="4400" b="1" i="1" u="none" strike="noStrike" kern="0" cap="none" spc="0" normalizeH="0" baseline="0" noProof="0" dirty="0">
                <a:ln>
                  <a:noFill/>
                </a:ln>
                <a:solidFill>
                  <a:srgbClr val="FFFFFF"/>
                </a:solidFill>
                <a:effectLst/>
                <a:uLnTx/>
                <a:uFillTx/>
                <a:latin typeface="Garamond"/>
                <a:ea typeface="Garamond"/>
                <a:cs typeface="Garamond"/>
                <a:sym typeface="Garamond"/>
              </a:rPr>
              <a:t>VHB</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4" name="Google Shape;164;p27"/>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34</a:t>
            </a:fld>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20680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4CD0F2-DCD2-69A5-4371-BD954FF5A2BA}"/>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srgbClr val="FFFFFF"/>
              </a:solidFill>
              <a:effectLst/>
              <a:uLnTx/>
              <a:uFillTx/>
              <a:latin typeface="Calibri"/>
              <a:cs typeface="Calibri"/>
              <a:sym typeface="Calibri"/>
            </a:endParaRPr>
          </a:p>
        </p:txBody>
      </p:sp>
      <p:sp>
        <p:nvSpPr>
          <p:cNvPr id="6" name="Title 5">
            <a:extLst>
              <a:ext uri="{FF2B5EF4-FFF2-40B4-BE49-F238E27FC236}">
                <a16:creationId xmlns:a16="http://schemas.microsoft.com/office/drawing/2014/main" id="{73ED042D-0B8A-E18A-7876-050B25639868}"/>
              </a:ext>
            </a:extLst>
          </p:cNvPr>
          <p:cNvSpPr>
            <a:spLocks noGrp="1"/>
          </p:cNvSpPr>
          <p:nvPr>
            <p:ph type="title"/>
          </p:nvPr>
        </p:nvSpPr>
        <p:spPr/>
        <p:txBody>
          <a:bodyPr/>
          <a:lstStyle/>
          <a:p>
            <a:pPr algn="l"/>
            <a:r>
              <a:rPr lang="en-US" dirty="0"/>
              <a:t>Preliminary Impervious Area Analysis</a:t>
            </a:r>
          </a:p>
        </p:txBody>
      </p:sp>
      <p:sp>
        <p:nvSpPr>
          <p:cNvPr id="7" name="Content Placeholder 2">
            <a:extLst>
              <a:ext uri="{FF2B5EF4-FFF2-40B4-BE49-F238E27FC236}">
                <a16:creationId xmlns:a16="http://schemas.microsoft.com/office/drawing/2014/main" id="{D2B8261B-B3D1-559C-918B-4D6C691176A4}"/>
              </a:ext>
            </a:extLst>
          </p:cNvPr>
          <p:cNvSpPr>
            <a:spLocks noGrp="1"/>
          </p:cNvSpPr>
          <p:nvPr>
            <p:ph type="body" idx="1"/>
          </p:nvPr>
        </p:nvSpPr>
        <p:spPr>
          <a:xfrm>
            <a:off x="838199" y="890335"/>
            <a:ext cx="3752273" cy="5077330"/>
          </a:xfrm>
          <a:prstGeom prst="rect">
            <a:avLst/>
          </a:prstGeom>
        </p:spPr>
        <p:txBody>
          <a:bodyPr>
            <a:noAutofit/>
          </a:bodyPr>
          <a:lstStyle/>
          <a:p>
            <a:r>
              <a:rPr lang="en-US" sz="2400" dirty="0">
                <a:latin typeface="+mj-lt"/>
                <a:cs typeface="Arial" panose="020B0604020202020204" pitchFamily="34" charset="0"/>
              </a:rPr>
              <a:t>Total Project Area: 50.5 acres</a:t>
            </a:r>
          </a:p>
          <a:p>
            <a:r>
              <a:rPr lang="en-US" sz="2400" dirty="0">
                <a:latin typeface="+mj-lt"/>
                <a:cs typeface="Arial" panose="020B0604020202020204" pitchFamily="34" charset="0"/>
              </a:rPr>
              <a:t>Approximate Proposed Impervious Area: 19.5 acres</a:t>
            </a:r>
          </a:p>
          <a:p>
            <a:r>
              <a:rPr lang="en-US" sz="2400" dirty="0">
                <a:latin typeface="+mj-lt"/>
                <a:cs typeface="Arial" panose="020B0604020202020204" pitchFamily="34" charset="0"/>
              </a:rPr>
              <a:t>Approximate Change in Impervious Area: 0.5 acres</a:t>
            </a:r>
          </a:p>
          <a:p>
            <a:pPr marL="50800" indent="0">
              <a:buNone/>
            </a:pPr>
            <a:endParaRPr lang="en-US" sz="2400" dirty="0">
              <a:latin typeface="+mj-lt"/>
              <a:cs typeface="Arial" panose="020B0604020202020204" pitchFamily="34" charset="0"/>
            </a:endParaRPr>
          </a:p>
          <a:p>
            <a:pPr marL="50800" indent="0">
              <a:buNone/>
            </a:pPr>
            <a:r>
              <a:rPr lang="en-US" sz="2400" b="1" i="1" dirty="0">
                <a:latin typeface="+mj-lt"/>
                <a:cs typeface="Arial" panose="020B0604020202020204" pitchFamily="34" charset="0"/>
              </a:rPr>
              <a:t>Stormwater Management Plan will mitigate increase in impervious surface area.</a:t>
            </a:r>
          </a:p>
        </p:txBody>
      </p:sp>
      <p:pic>
        <p:nvPicPr>
          <p:cNvPr id="4" name="Picture 3" descr="Diagram, map&#10;&#10;Description automatically generated">
            <a:extLst>
              <a:ext uri="{FF2B5EF4-FFF2-40B4-BE49-F238E27FC236}">
                <a16:creationId xmlns:a16="http://schemas.microsoft.com/office/drawing/2014/main" id="{D4CBE66D-0D3E-0205-4A3C-134FC59C0A86}"/>
              </a:ext>
            </a:extLst>
          </p:cNvPr>
          <p:cNvPicPr>
            <a:picLocks noChangeAspect="1"/>
          </p:cNvPicPr>
          <p:nvPr/>
        </p:nvPicPr>
        <p:blipFill rotWithShape="1">
          <a:blip r:embed="rId3">
            <a:extLst>
              <a:ext uri="{28A0092B-C50C-407E-A947-70E740481C1C}">
                <a14:useLocalDpi xmlns:a14="http://schemas.microsoft.com/office/drawing/2010/main" val="0"/>
              </a:ext>
            </a:extLst>
          </a:blip>
          <a:srcRect l="13414" t="12039" r="12023" b="14952"/>
          <a:stretch/>
        </p:blipFill>
        <p:spPr>
          <a:xfrm>
            <a:off x="4724400" y="1027906"/>
            <a:ext cx="3409026" cy="5007006"/>
          </a:xfrm>
          <a:prstGeom prst="rect">
            <a:avLst/>
          </a:prstGeom>
          <a:ln w="19050">
            <a:solidFill>
              <a:schemeClr val="tx1"/>
            </a:solidFill>
          </a:ln>
        </p:spPr>
      </p:pic>
      <p:pic>
        <p:nvPicPr>
          <p:cNvPr id="8" name="Picture 7" descr="Diagram, map&#10;&#10;Description automatically generated">
            <a:extLst>
              <a:ext uri="{FF2B5EF4-FFF2-40B4-BE49-F238E27FC236}">
                <a16:creationId xmlns:a16="http://schemas.microsoft.com/office/drawing/2014/main" id="{E2C0D34C-9A3E-0EE0-7DE4-1F19B905A0F7}"/>
              </a:ext>
            </a:extLst>
          </p:cNvPr>
          <p:cNvPicPr>
            <a:picLocks noChangeAspect="1"/>
          </p:cNvPicPr>
          <p:nvPr/>
        </p:nvPicPr>
        <p:blipFill rotWithShape="1">
          <a:blip r:embed="rId4">
            <a:extLst>
              <a:ext uri="{28A0092B-C50C-407E-A947-70E740481C1C}">
                <a14:useLocalDpi xmlns:a14="http://schemas.microsoft.com/office/drawing/2010/main" val="0"/>
              </a:ext>
            </a:extLst>
          </a:blip>
          <a:srcRect l="13576" t="12039" r="11861" b="14952"/>
          <a:stretch/>
        </p:blipFill>
        <p:spPr>
          <a:xfrm>
            <a:off x="8421948" y="1027906"/>
            <a:ext cx="3409026" cy="5007006"/>
          </a:xfrm>
          <a:prstGeom prst="rect">
            <a:avLst/>
          </a:prstGeom>
          <a:ln w="19050">
            <a:solidFill>
              <a:schemeClr val="tx1"/>
            </a:solidFill>
          </a:ln>
        </p:spPr>
      </p:pic>
      <p:sp>
        <p:nvSpPr>
          <p:cNvPr id="10" name="TextBox 9">
            <a:extLst>
              <a:ext uri="{FF2B5EF4-FFF2-40B4-BE49-F238E27FC236}">
                <a16:creationId xmlns:a16="http://schemas.microsoft.com/office/drawing/2014/main" id="{2E2C842E-2617-4A97-0AEC-3014DDCE124F}"/>
              </a:ext>
            </a:extLst>
          </p:cNvPr>
          <p:cNvSpPr txBox="1"/>
          <p:nvPr/>
        </p:nvSpPr>
        <p:spPr>
          <a:xfrm>
            <a:off x="4724400" y="5665580"/>
            <a:ext cx="29651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ramond" panose="02020404030301010803"/>
                <a:ea typeface="+mn-ea"/>
                <a:cs typeface="+mn-cs"/>
              </a:rPr>
              <a:t>Existing Conditions</a:t>
            </a:r>
          </a:p>
        </p:txBody>
      </p:sp>
      <p:sp>
        <p:nvSpPr>
          <p:cNvPr id="11" name="TextBox 10">
            <a:extLst>
              <a:ext uri="{FF2B5EF4-FFF2-40B4-BE49-F238E27FC236}">
                <a16:creationId xmlns:a16="http://schemas.microsoft.com/office/drawing/2014/main" id="{1FC839E1-C7D8-86DD-912C-760E19635B2A}"/>
              </a:ext>
            </a:extLst>
          </p:cNvPr>
          <p:cNvSpPr txBox="1"/>
          <p:nvPr/>
        </p:nvSpPr>
        <p:spPr>
          <a:xfrm>
            <a:off x="8421948" y="5680800"/>
            <a:ext cx="29651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ramond" panose="02020404030301010803"/>
                <a:ea typeface="+mn-ea"/>
                <a:cs typeface="+mn-cs"/>
              </a:rPr>
              <a:t>Proposed Conditions</a:t>
            </a:r>
          </a:p>
        </p:txBody>
      </p:sp>
    </p:spTree>
    <p:extLst>
      <p:ext uri="{BB962C8B-B14F-4D97-AF65-F5344CB8AC3E}">
        <p14:creationId xmlns:p14="http://schemas.microsoft.com/office/powerpoint/2010/main" val="4079176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4CD0F2-DCD2-69A5-4371-BD954FF5A2BA}"/>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dirty="0">
              <a:ln>
                <a:noFill/>
              </a:ln>
              <a:solidFill>
                <a:srgbClr val="FFFFFF"/>
              </a:solidFill>
              <a:effectLst/>
              <a:uLnTx/>
              <a:uFillTx/>
              <a:latin typeface="Calibri"/>
              <a:cs typeface="Calibri"/>
              <a:sym typeface="Calibri"/>
            </a:endParaRPr>
          </a:p>
        </p:txBody>
      </p:sp>
      <p:sp>
        <p:nvSpPr>
          <p:cNvPr id="6" name="Title 5">
            <a:extLst>
              <a:ext uri="{FF2B5EF4-FFF2-40B4-BE49-F238E27FC236}">
                <a16:creationId xmlns:a16="http://schemas.microsoft.com/office/drawing/2014/main" id="{73ED042D-0B8A-E18A-7876-050B25639868}"/>
              </a:ext>
            </a:extLst>
          </p:cNvPr>
          <p:cNvSpPr>
            <a:spLocks noGrp="1"/>
          </p:cNvSpPr>
          <p:nvPr>
            <p:ph type="title"/>
          </p:nvPr>
        </p:nvSpPr>
        <p:spPr/>
        <p:txBody>
          <a:bodyPr/>
          <a:lstStyle/>
          <a:p>
            <a:pPr algn="l"/>
            <a:r>
              <a:rPr lang="en-US" dirty="0"/>
              <a:t>Water Infrastructure</a:t>
            </a:r>
          </a:p>
        </p:txBody>
      </p:sp>
      <p:sp>
        <p:nvSpPr>
          <p:cNvPr id="7" name="Content Placeholder 2">
            <a:extLst>
              <a:ext uri="{FF2B5EF4-FFF2-40B4-BE49-F238E27FC236}">
                <a16:creationId xmlns:a16="http://schemas.microsoft.com/office/drawing/2014/main" id="{D2B8261B-B3D1-559C-918B-4D6C691176A4}"/>
              </a:ext>
            </a:extLst>
          </p:cNvPr>
          <p:cNvSpPr>
            <a:spLocks noGrp="1"/>
          </p:cNvSpPr>
          <p:nvPr>
            <p:ph type="body" idx="1"/>
          </p:nvPr>
        </p:nvSpPr>
        <p:spPr>
          <a:xfrm>
            <a:off x="838199" y="890335"/>
            <a:ext cx="5257801" cy="5077330"/>
          </a:xfrm>
          <a:prstGeom prst="rect">
            <a:avLst/>
          </a:prstGeom>
        </p:spPr>
        <p:txBody>
          <a:bodyPr>
            <a:noAutofit/>
          </a:bodyPr>
          <a:lstStyle/>
          <a:p>
            <a:r>
              <a:rPr lang="en-US" sz="2400" dirty="0">
                <a:latin typeface="+mj-lt"/>
                <a:cs typeface="Arial" panose="020B0604020202020204" pitchFamily="34" charset="0"/>
              </a:rPr>
              <a:t>Previously Estimated Residential Water Demand from Master Plan: </a:t>
            </a:r>
            <a:r>
              <a:rPr lang="en-US" sz="2400" b="1" dirty="0">
                <a:latin typeface="+mj-lt"/>
                <a:cs typeface="Arial" panose="020B0604020202020204" pitchFamily="34" charset="0"/>
              </a:rPr>
              <a:t>114,007 GPD</a:t>
            </a:r>
          </a:p>
          <a:p>
            <a:r>
              <a:rPr lang="en-US" sz="2400" dirty="0">
                <a:latin typeface="+mj-lt"/>
                <a:cs typeface="Arial" panose="020B0604020202020204" pitchFamily="34" charset="0"/>
              </a:rPr>
              <a:t>Current Proposed Residential Water Demand: </a:t>
            </a:r>
            <a:r>
              <a:rPr lang="en-US" sz="2400" b="1" dirty="0">
                <a:latin typeface="+mj-lt"/>
                <a:cs typeface="Arial" panose="020B0604020202020204" pitchFamily="34" charset="0"/>
              </a:rPr>
              <a:t>69,468 GPD </a:t>
            </a:r>
          </a:p>
          <a:p>
            <a:r>
              <a:rPr lang="en-US" sz="2400" dirty="0">
                <a:latin typeface="+mj-lt"/>
                <a:cs typeface="Arial" panose="020B0604020202020204" pitchFamily="34" charset="0"/>
              </a:rPr>
              <a:t>Hydrants within 100-ft of all FDCs (7-ft offset from roadways, </a:t>
            </a:r>
            <a:r>
              <a:rPr lang="en-US" sz="2400" dirty="0" err="1">
                <a:latin typeface="+mj-lt"/>
                <a:cs typeface="Arial" panose="020B0604020202020204" pitchFamily="34" charset="0"/>
              </a:rPr>
              <a:t>typ</a:t>
            </a:r>
            <a:r>
              <a:rPr lang="en-US" sz="2400" dirty="0">
                <a:latin typeface="+mj-lt"/>
                <a:cs typeface="Arial" panose="020B0604020202020204" pitchFamily="34" charset="0"/>
              </a:rPr>
              <a:t>)</a:t>
            </a:r>
          </a:p>
          <a:p>
            <a:r>
              <a:rPr lang="en-US" sz="2400" dirty="0">
                <a:latin typeface="+mj-lt"/>
                <a:cs typeface="Arial" panose="020B0604020202020204" pitchFamily="34" charset="0"/>
              </a:rPr>
              <a:t>New 8” mains, connection to existing 16” main</a:t>
            </a:r>
          </a:p>
          <a:p>
            <a:r>
              <a:rPr lang="en-US" sz="2400" dirty="0">
                <a:latin typeface="+mj-lt"/>
                <a:cs typeface="Arial" panose="020B0604020202020204" pitchFamily="34" charset="0"/>
              </a:rPr>
              <a:t>Potential for Irrigation Water Usage </a:t>
            </a:r>
            <a:endParaRPr lang="en-US" sz="1600" dirty="0">
              <a:latin typeface="+mj-lt"/>
              <a:cs typeface="Arial" panose="020B0604020202020204" pitchFamily="34" charset="0"/>
            </a:endParaRPr>
          </a:p>
          <a:p>
            <a:pPr lvl="1"/>
            <a:r>
              <a:rPr lang="en-US" b="0" i="0" u="none" strike="noStrike" baseline="0" dirty="0">
                <a:latin typeface="Garamond" panose="02020404030301010803" pitchFamily="18" charset="0"/>
              </a:rPr>
              <a:t>Per the Land Disposition Agreement, “The Designated Developer may use public water for irrigation of the Project Area following construction but said use shall be subject to approval by the Medfield Board of Water and Sewerage during the permitting process for the Project.”</a:t>
            </a:r>
            <a:endParaRPr lang="en-US" dirty="0">
              <a:latin typeface="+mj-lt"/>
              <a:cs typeface="Arial" panose="020B0604020202020204" pitchFamily="34" charset="0"/>
            </a:endParaRPr>
          </a:p>
        </p:txBody>
      </p:sp>
      <p:pic>
        <p:nvPicPr>
          <p:cNvPr id="8" name="Picture 7">
            <a:extLst>
              <a:ext uri="{FF2B5EF4-FFF2-40B4-BE49-F238E27FC236}">
                <a16:creationId xmlns:a16="http://schemas.microsoft.com/office/drawing/2014/main" id="{2D62EB4A-DC7D-8E2A-C368-4DDA62981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8291" y="55416"/>
            <a:ext cx="4015509" cy="6023264"/>
          </a:xfrm>
          <a:prstGeom prst="rect">
            <a:avLst/>
          </a:prstGeom>
          <a:ln w="19050">
            <a:solidFill>
              <a:schemeClr val="tx1"/>
            </a:solidFill>
          </a:ln>
        </p:spPr>
      </p:pic>
    </p:spTree>
    <p:extLst>
      <p:ext uri="{BB962C8B-B14F-4D97-AF65-F5344CB8AC3E}">
        <p14:creationId xmlns:p14="http://schemas.microsoft.com/office/powerpoint/2010/main" val="190218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4CD0F2-DCD2-69A5-4371-BD954FF5A2BA}"/>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srgbClr val="FFFFFF"/>
              </a:solidFill>
              <a:effectLst/>
              <a:uLnTx/>
              <a:uFillTx/>
              <a:latin typeface="Calibri"/>
              <a:cs typeface="Calibri"/>
              <a:sym typeface="Calibri"/>
            </a:endParaRPr>
          </a:p>
        </p:txBody>
      </p:sp>
      <p:sp>
        <p:nvSpPr>
          <p:cNvPr id="6" name="Title 5">
            <a:extLst>
              <a:ext uri="{FF2B5EF4-FFF2-40B4-BE49-F238E27FC236}">
                <a16:creationId xmlns:a16="http://schemas.microsoft.com/office/drawing/2014/main" id="{73ED042D-0B8A-E18A-7876-050B25639868}"/>
              </a:ext>
            </a:extLst>
          </p:cNvPr>
          <p:cNvSpPr>
            <a:spLocks noGrp="1"/>
          </p:cNvSpPr>
          <p:nvPr>
            <p:ph type="title"/>
          </p:nvPr>
        </p:nvSpPr>
        <p:spPr/>
        <p:txBody>
          <a:bodyPr/>
          <a:lstStyle/>
          <a:p>
            <a:pPr algn="l"/>
            <a:r>
              <a:rPr lang="en-US" dirty="0"/>
              <a:t>Sewer Infrastructure</a:t>
            </a:r>
          </a:p>
        </p:txBody>
      </p:sp>
      <p:sp>
        <p:nvSpPr>
          <p:cNvPr id="7" name="Content Placeholder 2">
            <a:extLst>
              <a:ext uri="{FF2B5EF4-FFF2-40B4-BE49-F238E27FC236}">
                <a16:creationId xmlns:a16="http://schemas.microsoft.com/office/drawing/2014/main" id="{D2B8261B-B3D1-559C-918B-4D6C691176A4}"/>
              </a:ext>
            </a:extLst>
          </p:cNvPr>
          <p:cNvSpPr>
            <a:spLocks noGrp="1"/>
          </p:cNvSpPr>
          <p:nvPr>
            <p:ph type="body" idx="1"/>
          </p:nvPr>
        </p:nvSpPr>
        <p:spPr>
          <a:xfrm>
            <a:off x="838199" y="890335"/>
            <a:ext cx="5672329" cy="5077330"/>
          </a:xfrm>
          <a:prstGeom prst="rect">
            <a:avLst/>
          </a:prstGeom>
        </p:spPr>
        <p:txBody>
          <a:bodyPr>
            <a:noAutofit/>
          </a:bodyPr>
          <a:lstStyle/>
          <a:p>
            <a:r>
              <a:rPr lang="en-US" sz="2400" dirty="0">
                <a:latin typeface="+mj-lt"/>
                <a:cs typeface="Arial" panose="020B0604020202020204" pitchFamily="34" charset="0"/>
              </a:rPr>
              <a:t>Previously Estimated Wastewater Generation from Master Plan:          </a:t>
            </a:r>
            <a:r>
              <a:rPr lang="en-US" sz="2400" b="1" dirty="0">
                <a:latin typeface="+mj-lt"/>
                <a:cs typeface="Arial" panose="020B0604020202020204" pitchFamily="34" charset="0"/>
              </a:rPr>
              <a:t>96,910 GPD</a:t>
            </a:r>
          </a:p>
          <a:p>
            <a:r>
              <a:rPr lang="en-US" sz="2400" dirty="0">
                <a:latin typeface="+mj-lt"/>
                <a:cs typeface="Arial" panose="020B0604020202020204" pitchFamily="34" charset="0"/>
              </a:rPr>
              <a:t>Current Estimated </a:t>
            </a:r>
            <a:br>
              <a:rPr lang="en-US" sz="2400" dirty="0">
                <a:latin typeface="+mj-lt"/>
                <a:cs typeface="Arial" panose="020B0604020202020204" pitchFamily="34" charset="0"/>
              </a:rPr>
            </a:br>
            <a:r>
              <a:rPr lang="en-US" sz="2400" dirty="0">
                <a:latin typeface="+mj-lt"/>
                <a:cs typeface="Arial" panose="020B0604020202020204" pitchFamily="34" charset="0"/>
              </a:rPr>
              <a:t>Wastewater Generation: </a:t>
            </a:r>
            <a:br>
              <a:rPr lang="en-US" sz="2400" dirty="0">
                <a:latin typeface="+mj-lt"/>
                <a:cs typeface="Arial" panose="020B0604020202020204" pitchFamily="34" charset="0"/>
              </a:rPr>
            </a:br>
            <a:r>
              <a:rPr lang="en-US" sz="2400" b="1" dirty="0">
                <a:latin typeface="+mj-lt"/>
                <a:cs typeface="Arial" panose="020B0604020202020204" pitchFamily="34" charset="0"/>
              </a:rPr>
              <a:t>63,153 GPD </a:t>
            </a:r>
          </a:p>
          <a:p>
            <a:r>
              <a:rPr lang="en-US" sz="2400" dirty="0">
                <a:latin typeface="+mj-lt"/>
                <a:cs typeface="Arial" panose="020B0604020202020204" pitchFamily="34" charset="0"/>
              </a:rPr>
              <a:t>±1,250 LF of offsite sewer improvements down Hospital Rd towards </a:t>
            </a:r>
            <a:r>
              <a:rPr lang="en-US" sz="2400" dirty="0" err="1">
                <a:latin typeface="+mj-lt"/>
                <a:cs typeface="Arial" panose="020B0604020202020204" pitchFamily="34" charset="0"/>
              </a:rPr>
              <a:t>Copperwood</a:t>
            </a:r>
            <a:endParaRPr lang="en-US" sz="2400" dirty="0">
              <a:latin typeface="+mj-lt"/>
              <a:cs typeface="Arial" panose="020B0604020202020204" pitchFamily="34" charset="0"/>
            </a:endParaRPr>
          </a:p>
          <a:p>
            <a:r>
              <a:rPr lang="en-US" sz="2400" dirty="0">
                <a:latin typeface="+mj-lt"/>
                <a:cs typeface="Arial" panose="020B0604020202020204" pitchFamily="34" charset="0"/>
              </a:rPr>
              <a:t>Cleanouts at all </a:t>
            </a:r>
            <a:br>
              <a:rPr lang="en-US" sz="2400" dirty="0">
                <a:latin typeface="+mj-lt"/>
                <a:cs typeface="Arial" panose="020B0604020202020204" pitchFamily="34" charset="0"/>
              </a:rPr>
            </a:br>
            <a:r>
              <a:rPr lang="en-US" sz="2400" dirty="0">
                <a:latin typeface="+mj-lt"/>
                <a:cs typeface="Arial" panose="020B0604020202020204" pitchFamily="34" charset="0"/>
              </a:rPr>
              <a:t>building services</a:t>
            </a:r>
          </a:p>
          <a:p>
            <a:endParaRPr lang="en-US" sz="2000" dirty="0">
              <a:latin typeface="+mj-lt"/>
              <a:cs typeface="Arial" panose="020B0604020202020204" pitchFamily="34" charset="0"/>
            </a:endParaRPr>
          </a:p>
        </p:txBody>
      </p:sp>
      <p:pic>
        <p:nvPicPr>
          <p:cNvPr id="8" name="Picture 7">
            <a:extLst>
              <a:ext uri="{FF2B5EF4-FFF2-40B4-BE49-F238E27FC236}">
                <a16:creationId xmlns:a16="http://schemas.microsoft.com/office/drawing/2014/main" id="{99CFCDD0-9C8A-F49F-911B-A0AA5EC12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5170" y="0"/>
            <a:ext cx="4088630" cy="6132945"/>
          </a:xfrm>
          <a:prstGeom prst="rect">
            <a:avLst/>
          </a:prstGeom>
          <a:ln w="19050">
            <a:solidFill>
              <a:schemeClr val="tx1"/>
            </a:solidFill>
          </a:ln>
        </p:spPr>
      </p:pic>
      <p:pic>
        <p:nvPicPr>
          <p:cNvPr id="9" name="Picture 8" descr="Diagram&#10;&#10;Description automatically generated with medium confidence">
            <a:extLst>
              <a:ext uri="{FF2B5EF4-FFF2-40B4-BE49-F238E27FC236}">
                <a16:creationId xmlns:a16="http://schemas.microsoft.com/office/drawing/2014/main" id="{AB07C115-6C25-DB28-E6CA-0C78D80DD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840" y="3955985"/>
            <a:ext cx="3576320" cy="2011680"/>
          </a:xfrm>
          <a:prstGeom prst="rect">
            <a:avLst/>
          </a:prstGeom>
          <a:ln w="19050">
            <a:solidFill>
              <a:schemeClr val="tx1"/>
            </a:solidFill>
          </a:ln>
          <a:effectLst>
            <a:outerShdw blurRad="54991" dist="17780" dir="5400000" algn="ctr" rotWithShape="0">
              <a:srgbClr val="000000">
                <a:alpha val="40000"/>
              </a:srgbClr>
            </a:outerShdw>
          </a:effectLst>
          <a:scene3d>
            <a:camera prst="orthographicFront"/>
            <a:lightRig rig="threePt" dir="t">
              <a:rot lat="0" lon="0" rev="7200000"/>
            </a:lightRig>
          </a:scene3d>
          <a:sp3d>
            <a:bevelT w="25400" h="19050"/>
          </a:sp3d>
        </p:spPr>
      </p:pic>
    </p:spTree>
    <p:extLst>
      <p:ext uri="{BB962C8B-B14F-4D97-AF65-F5344CB8AC3E}">
        <p14:creationId xmlns:p14="http://schemas.microsoft.com/office/powerpoint/2010/main" val="2708026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4CD0F2-DCD2-69A5-4371-BD954FF5A2BA}"/>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smtClean="0">
                <a:ln>
                  <a:noFill/>
                </a:ln>
                <a:solidFill>
                  <a:srgbClr val="FFFFFF"/>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srgbClr val="FFFFFF"/>
              </a:solidFill>
              <a:effectLst/>
              <a:uLnTx/>
              <a:uFillTx/>
              <a:latin typeface="Calibri"/>
              <a:cs typeface="Calibri"/>
              <a:sym typeface="Calibri"/>
            </a:endParaRPr>
          </a:p>
        </p:txBody>
      </p:sp>
      <p:sp>
        <p:nvSpPr>
          <p:cNvPr id="6" name="Title 5">
            <a:extLst>
              <a:ext uri="{FF2B5EF4-FFF2-40B4-BE49-F238E27FC236}">
                <a16:creationId xmlns:a16="http://schemas.microsoft.com/office/drawing/2014/main" id="{73ED042D-0B8A-E18A-7876-050B25639868}"/>
              </a:ext>
            </a:extLst>
          </p:cNvPr>
          <p:cNvSpPr>
            <a:spLocks noGrp="1"/>
          </p:cNvSpPr>
          <p:nvPr>
            <p:ph type="title"/>
          </p:nvPr>
        </p:nvSpPr>
        <p:spPr/>
        <p:txBody>
          <a:bodyPr/>
          <a:lstStyle/>
          <a:p>
            <a:pPr algn="l"/>
            <a:r>
              <a:rPr lang="en-US" dirty="0"/>
              <a:t>Electric Infrastructure</a:t>
            </a:r>
          </a:p>
        </p:txBody>
      </p:sp>
      <p:sp>
        <p:nvSpPr>
          <p:cNvPr id="5" name="Content Placeholder 2">
            <a:extLst>
              <a:ext uri="{FF2B5EF4-FFF2-40B4-BE49-F238E27FC236}">
                <a16:creationId xmlns:a16="http://schemas.microsoft.com/office/drawing/2014/main" id="{F2900750-D9A1-95C4-0130-935B64393C4F}"/>
              </a:ext>
            </a:extLst>
          </p:cNvPr>
          <p:cNvSpPr>
            <a:spLocks noGrp="1"/>
          </p:cNvSpPr>
          <p:nvPr>
            <p:ph type="body" idx="1"/>
          </p:nvPr>
        </p:nvSpPr>
        <p:spPr>
          <a:xfrm>
            <a:off x="838199" y="890335"/>
            <a:ext cx="5913583" cy="5077330"/>
          </a:xfrm>
          <a:prstGeom prst="rect">
            <a:avLst/>
          </a:prstGeom>
        </p:spPr>
        <p:txBody>
          <a:bodyPr>
            <a:noAutofit/>
          </a:bodyPr>
          <a:lstStyle/>
          <a:p>
            <a:r>
              <a:rPr lang="en-US" sz="2400" dirty="0">
                <a:latin typeface="+mj-lt"/>
                <a:cs typeface="Arial" panose="020B0604020202020204" pitchFamily="34" charset="0"/>
              </a:rPr>
              <a:t>All new electrical infrastructure (ductbanks/manholes) shall be installed underground</a:t>
            </a:r>
          </a:p>
          <a:p>
            <a:r>
              <a:rPr lang="en-US" sz="2400" dirty="0">
                <a:latin typeface="+mj-lt"/>
                <a:cs typeface="Arial" panose="020B0604020202020204" pitchFamily="34" charset="0"/>
              </a:rPr>
              <a:t>Removal of existing utility poles and overhead wires within the Hospital Site</a:t>
            </a:r>
          </a:p>
          <a:p>
            <a:r>
              <a:rPr lang="en-US" sz="2400" dirty="0">
                <a:latin typeface="+mj-lt"/>
                <a:cs typeface="Arial" panose="020B0604020202020204" pitchFamily="34" charset="0"/>
              </a:rPr>
              <a:t>Transformers located to support proposed redevelopment program and future EV ready parking</a:t>
            </a:r>
          </a:p>
          <a:p>
            <a:endParaRPr lang="en-US" sz="2000" dirty="0">
              <a:latin typeface="+mj-lt"/>
              <a:cs typeface="Arial" panose="020B0604020202020204" pitchFamily="34" charset="0"/>
            </a:endParaRPr>
          </a:p>
        </p:txBody>
      </p:sp>
      <p:pic>
        <p:nvPicPr>
          <p:cNvPr id="10" name="Picture 9" descr="Map&#10;&#10;Description automatically generated">
            <a:extLst>
              <a:ext uri="{FF2B5EF4-FFF2-40B4-BE49-F238E27FC236}">
                <a16:creationId xmlns:a16="http://schemas.microsoft.com/office/drawing/2014/main" id="{B1D7D1A3-59F9-AE19-023F-7665391EF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8734" y="44163"/>
            <a:ext cx="4314701" cy="6040582"/>
          </a:xfrm>
          <a:prstGeom prst="rect">
            <a:avLst/>
          </a:prstGeom>
          <a:ln w="19050">
            <a:solidFill>
              <a:schemeClr val="tx1"/>
            </a:solidFill>
          </a:ln>
        </p:spPr>
      </p:pic>
    </p:spTree>
    <p:extLst>
      <p:ext uri="{BB962C8B-B14F-4D97-AF65-F5344CB8AC3E}">
        <p14:creationId xmlns:p14="http://schemas.microsoft.com/office/powerpoint/2010/main" val="1166707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p:nvPr/>
        </p:nvSpPr>
        <p:spPr>
          <a:xfrm>
            <a:off x="620330" y="2659599"/>
            <a:ext cx="10951340" cy="769401"/>
          </a:xfrm>
          <a:prstGeom prst="rect">
            <a:avLst/>
          </a:prstGeom>
          <a:noFill/>
          <a:ln>
            <a:noFill/>
          </a:ln>
        </p:spPr>
        <p:txBody>
          <a:bodyPr spcFirstLastPara="1" wrap="square" lIns="91425" tIns="45700" rIns="91425" bIns="45700" anchor="t" anchorCtr="0">
            <a:spAutoFit/>
          </a:bodyPr>
          <a:lstStyle/>
          <a:p>
            <a:pPr marL="457200" marR="0" lvl="1"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0" u="none" strike="noStrike" kern="0" cap="none" spc="0" normalizeH="0" baseline="0" noProof="0" dirty="0">
                <a:ln>
                  <a:noFill/>
                </a:ln>
                <a:solidFill>
                  <a:srgbClr val="FFFFFF"/>
                </a:solidFill>
                <a:effectLst/>
                <a:uLnTx/>
                <a:uFillTx/>
                <a:latin typeface="Garamond"/>
                <a:ea typeface="Garamond"/>
                <a:cs typeface="Garamond"/>
                <a:sym typeface="Garamond"/>
              </a:rPr>
              <a:t>Infrastructure					      | </a:t>
            </a:r>
            <a:r>
              <a:rPr kumimoji="0" lang="en-US" sz="4400" b="1" i="1" u="none" strike="noStrike" kern="0" cap="none" spc="0" normalizeH="0" baseline="0" noProof="0" dirty="0">
                <a:ln>
                  <a:noFill/>
                </a:ln>
                <a:solidFill>
                  <a:srgbClr val="FFFFFF"/>
                </a:solidFill>
                <a:effectLst/>
                <a:uLnTx/>
                <a:uFillTx/>
                <a:latin typeface="Garamond"/>
                <a:ea typeface="Garamond"/>
                <a:cs typeface="Garamond"/>
                <a:sym typeface="Garamond"/>
              </a:rPr>
              <a:t>TFI</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4" name="Google Shape;164;p27"/>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39</a:t>
            </a:fld>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587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58CE7-2ED8-499C-B34D-4687D8397E34}"/>
              </a:ext>
            </a:extLst>
          </p:cNvPr>
          <p:cNvSpPr>
            <a:spLocks noGrp="1"/>
          </p:cNvSpPr>
          <p:nvPr>
            <p:ph type="title"/>
          </p:nvPr>
        </p:nvSpPr>
        <p:spPr>
          <a:xfrm>
            <a:off x="838200" y="32561"/>
            <a:ext cx="10515600" cy="1325563"/>
          </a:xfrm>
          <a:prstGeom prst="rect">
            <a:avLst/>
          </a:prstGeom>
        </p:spPr>
        <p:txBody>
          <a:bodyPr/>
          <a:lstStyle/>
          <a:p>
            <a:pPr algn="ctr"/>
            <a:r>
              <a:rPr lang="en-US" sz="4400" dirty="0">
                <a:latin typeface="+mj-lt"/>
                <a:cs typeface="Arial" panose="020B0604020202020204" pitchFamily="34" charset="0"/>
              </a:rPr>
              <a:t>What We’re Looking Forward to… Remaining Topics for Discussion</a:t>
            </a:r>
          </a:p>
        </p:txBody>
      </p:sp>
      <p:sp>
        <p:nvSpPr>
          <p:cNvPr id="3" name="Content Placeholder 2">
            <a:extLst>
              <a:ext uri="{FF2B5EF4-FFF2-40B4-BE49-F238E27FC236}">
                <a16:creationId xmlns:a16="http://schemas.microsoft.com/office/drawing/2014/main" id="{0A2D82B9-5568-46C0-84D2-006553C8E485}"/>
              </a:ext>
            </a:extLst>
          </p:cNvPr>
          <p:cNvSpPr>
            <a:spLocks noGrp="1"/>
          </p:cNvSpPr>
          <p:nvPr>
            <p:ph type="body" idx="1"/>
          </p:nvPr>
        </p:nvSpPr>
        <p:spPr>
          <a:xfrm>
            <a:off x="219581" y="1358123"/>
            <a:ext cx="11134219" cy="4731591"/>
          </a:xfrm>
          <a:prstGeom prst="rect">
            <a:avLst/>
          </a:prstGeom>
        </p:spPr>
        <p:txBody>
          <a:bodyPr>
            <a:noAutofit/>
          </a:bodyPr>
          <a:lstStyle/>
          <a:p>
            <a:r>
              <a:rPr lang="en-US" sz="2800" dirty="0">
                <a:cs typeface="Arial" panose="020B0604020202020204" pitchFamily="34" charset="0"/>
              </a:rPr>
              <a:t>Public Hearing Session #4 – April 3</a:t>
            </a:r>
            <a:r>
              <a:rPr lang="en-US" sz="2800" baseline="30000" dirty="0">
                <a:cs typeface="Arial" panose="020B0604020202020204" pitchFamily="34" charset="0"/>
              </a:rPr>
              <a:t>rd</a:t>
            </a:r>
            <a:r>
              <a:rPr lang="en-US" sz="2800" dirty="0">
                <a:cs typeface="Arial" panose="020B0604020202020204" pitchFamily="34" charset="0"/>
              </a:rPr>
              <a:t> </a:t>
            </a:r>
          </a:p>
          <a:p>
            <a:pPr lvl="1"/>
            <a:r>
              <a:rPr lang="en-US" sz="2000" dirty="0">
                <a:cs typeface="Arial" panose="020B0604020202020204" pitchFamily="34" charset="0"/>
              </a:rPr>
              <a:t>Stormwater Best Management Practices (delayed due to scheduling conflicts with Medfield DPW)</a:t>
            </a:r>
          </a:p>
          <a:p>
            <a:pPr lvl="1"/>
            <a:r>
              <a:rPr lang="en-US" sz="2000" dirty="0">
                <a:cs typeface="Arial" panose="020B0604020202020204" pitchFamily="34" charset="0"/>
              </a:rPr>
              <a:t>Off-site traffic mitigation/improvements</a:t>
            </a:r>
          </a:p>
          <a:p>
            <a:pPr lvl="1"/>
            <a:r>
              <a:rPr lang="en-US" sz="2000" dirty="0">
                <a:cs typeface="Arial" panose="020B0604020202020204" pitchFamily="34" charset="0"/>
              </a:rPr>
              <a:t>Project recap</a:t>
            </a:r>
          </a:p>
          <a:p>
            <a:pPr lvl="1"/>
            <a:r>
              <a:rPr lang="en-US" sz="2000" dirty="0">
                <a:cs typeface="Arial" panose="020B0604020202020204" pitchFamily="34" charset="0"/>
              </a:rPr>
              <a:t>Close hearing</a:t>
            </a:r>
          </a:p>
          <a:p>
            <a:pPr lvl="1"/>
            <a:r>
              <a:rPr lang="en-US" sz="2000" dirty="0">
                <a:cs typeface="Arial" panose="020B0604020202020204" pitchFamily="34" charset="0"/>
              </a:rPr>
              <a:t>Planning Board deliberation and vote</a:t>
            </a:r>
          </a:p>
          <a:p>
            <a:pPr marL="533400" lvl="1" indent="0">
              <a:buNone/>
            </a:pPr>
            <a:endParaRPr lang="en-US" sz="2000" dirty="0">
              <a:cs typeface="Arial" panose="020B0604020202020204" pitchFamily="34" charset="0"/>
            </a:endParaRPr>
          </a:p>
          <a:p>
            <a:r>
              <a:rPr lang="en-US" sz="2800" dirty="0">
                <a:cs typeface="Arial" panose="020B0604020202020204" pitchFamily="34" charset="0"/>
              </a:rPr>
              <a:t>Post-Approval Conditional Items</a:t>
            </a:r>
          </a:p>
          <a:p>
            <a:pPr lvl="1"/>
            <a:r>
              <a:rPr lang="en-US" sz="2000" dirty="0">
                <a:cs typeface="Arial" panose="020B0604020202020204" pitchFamily="34" charset="0"/>
              </a:rPr>
              <a:t>Stormwater Management plan</a:t>
            </a:r>
          </a:p>
          <a:p>
            <a:pPr lvl="1"/>
            <a:r>
              <a:rPr lang="en-US" sz="2000" dirty="0">
                <a:cs typeface="Arial" panose="020B0604020202020204" pitchFamily="34" charset="0"/>
              </a:rPr>
              <a:t>Photometric/Lighting plan</a:t>
            </a:r>
          </a:p>
          <a:p>
            <a:pPr lvl="1"/>
            <a:r>
              <a:rPr lang="en-US" sz="2000" dirty="0">
                <a:cs typeface="Arial" panose="020B0604020202020204" pitchFamily="34" charset="0"/>
              </a:rPr>
              <a:t>Final arborist analysis and planting plan</a:t>
            </a:r>
          </a:p>
        </p:txBody>
      </p:sp>
      <p:pic>
        <p:nvPicPr>
          <p:cNvPr id="4" name="Google Shape;195;p41" descr="Graphical user interface, website&#10;&#10;Description automatically generated">
            <a:extLst>
              <a:ext uri="{FF2B5EF4-FFF2-40B4-BE49-F238E27FC236}">
                <a16:creationId xmlns:a16="http://schemas.microsoft.com/office/drawing/2014/main" id="{06E9C54E-08EA-95FE-1A27-573ABB1F7C92}"/>
              </a:ext>
            </a:extLst>
          </p:cNvPr>
          <p:cNvPicPr preferRelativeResize="0">
            <a:picLocks noChangeAspect="1"/>
          </p:cNvPicPr>
          <p:nvPr/>
        </p:nvPicPr>
        <p:blipFill rotWithShape="1">
          <a:blip r:embed="rId3">
            <a:alphaModFix/>
          </a:blip>
          <a:srcRect t="10370" b="12121"/>
          <a:stretch/>
        </p:blipFill>
        <p:spPr>
          <a:xfrm>
            <a:off x="6096000" y="2552700"/>
            <a:ext cx="5876419" cy="2947176"/>
          </a:xfrm>
          <a:prstGeom prst="rect">
            <a:avLst/>
          </a:prstGeom>
          <a:noFill/>
          <a:ln>
            <a:noFill/>
          </a:ln>
        </p:spPr>
      </p:pic>
      <p:sp>
        <p:nvSpPr>
          <p:cNvPr id="5" name="Slide Number Placeholder 4">
            <a:extLst>
              <a:ext uri="{FF2B5EF4-FFF2-40B4-BE49-F238E27FC236}">
                <a16:creationId xmlns:a16="http://schemas.microsoft.com/office/drawing/2014/main" id="{DEA4976D-B674-7D85-F1D1-77CC290EC65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4</a:t>
            </a:fld>
            <a:endParaRPr lang="en-US">
              <a:solidFill>
                <a:schemeClr val="bg1"/>
              </a:solidFill>
            </a:endParaRPr>
          </a:p>
        </p:txBody>
      </p:sp>
    </p:spTree>
    <p:extLst>
      <p:ext uri="{BB962C8B-B14F-4D97-AF65-F5344CB8AC3E}">
        <p14:creationId xmlns:p14="http://schemas.microsoft.com/office/powerpoint/2010/main" val="17447509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21CE0-EF8E-C44F-E947-A1169D9B1A4D}"/>
              </a:ext>
            </a:extLst>
          </p:cNvPr>
          <p:cNvSpPr>
            <a:spLocks noGrp="1"/>
          </p:cNvSpPr>
          <p:nvPr>
            <p:ph type="title"/>
          </p:nvPr>
        </p:nvSpPr>
        <p:spPr>
          <a:xfrm>
            <a:off x="1743075" y="500062"/>
            <a:ext cx="4527550" cy="1325563"/>
          </a:xfrm>
        </p:spPr>
        <p:txBody>
          <a:bodyPr/>
          <a:lstStyle/>
          <a:p>
            <a:r>
              <a:rPr lang="en-US" dirty="0"/>
              <a:t>Solar Feasibility Study</a:t>
            </a:r>
          </a:p>
        </p:txBody>
      </p:sp>
      <p:sp>
        <p:nvSpPr>
          <p:cNvPr id="3" name="Text Placeholder 2">
            <a:extLst>
              <a:ext uri="{FF2B5EF4-FFF2-40B4-BE49-F238E27FC236}">
                <a16:creationId xmlns:a16="http://schemas.microsoft.com/office/drawing/2014/main" id="{575FA3F2-FCCF-6E63-643E-9506CA15D01A}"/>
              </a:ext>
            </a:extLst>
          </p:cNvPr>
          <p:cNvSpPr>
            <a:spLocks noGrp="1"/>
          </p:cNvSpPr>
          <p:nvPr>
            <p:ph type="body" idx="1"/>
          </p:nvPr>
        </p:nvSpPr>
        <p:spPr>
          <a:xfrm>
            <a:off x="838200" y="1162842"/>
            <a:ext cx="6337300" cy="4996657"/>
          </a:xfrm>
        </p:spPr>
        <p:txBody>
          <a:bodyPr/>
          <a:lstStyle/>
          <a:p>
            <a:r>
              <a:rPr lang="en-US" sz="2400" dirty="0"/>
              <a:t>Significant Historic Tax Credit Constraints </a:t>
            </a:r>
          </a:p>
          <a:p>
            <a:r>
              <a:rPr lang="en-US" sz="2400" dirty="0"/>
              <a:t>NPS/MHC may allow solar arrays on flat roofed buildings ~ Buildings 7, 10 &amp; 13 </a:t>
            </a:r>
          </a:p>
          <a:p>
            <a:pPr lvl="1"/>
            <a:r>
              <a:rPr lang="en-US" sz="1800" dirty="0"/>
              <a:t>Proposed in TFI Part II Submission for 7 &amp; 13</a:t>
            </a:r>
          </a:p>
          <a:p>
            <a:pPr lvl="1"/>
            <a:r>
              <a:rPr lang="en-US" sz="1800" dirty="0"/>
              <a:t>Subject to structural integrity of existing roofs</a:t>
            </a:r>
          </a:p>
          <a:p>
            <a:r>
              <a:rPr lang="en-US" sz="2200" dirty="0"/>
              <a:t>Parking canopy solar arrays are currently not allowed per Zoning of the MSH Site </a:t>
            </a:r>
          </a:p>
          <a:p>
            <a:pPr lvl="1"/>
            <a:r>
              <a:rPr lang="en-US" sz="1800" dirty="0"/>
              <a:t>Planning Board continued Zoning Bylaw Amendment on solar array parking canopies to Town Meeting 2024 </a:t>
            </a:r>
          </a:p>
          <a:p>
            <a:r>
              <a:rPr lang="en-US" sz="2200" dirty="0"/>
              <a:t>Subject to approval by NPS, MHC, Town of Medfield, Planning Board, Medfield Historic Districts Commission, project lender, and project investor </a:t>
            </a:r>
          </a:p>
          <a:p>
            <a:pPr marL="533400" lvl="1" indent="0">
              <a:buNone/>
            </a:pPr>
            <a:endParaRPr lang="en-US" sz="1800" dirty="0"/>
          </a:p>
          <a:p>
            <a:pPr lvl="1"/>
            <a:endParaRPr lang="en-US" sz="1800" dirty="0"/>
          </a:p>
          <a:p>
            <a:pPr lvl="1"/>
            <a:endParaRPr lang="en-US" dirty="0"/>
          </a:p>
        </p:txBody>
      </p:sp>
      <p:sp>
        <p:nvSpPr>
          <p:cNvPr id="4" name="Slide Number Placeholder 3">
            <a:extLst>
              <a:ext uri="{FF2B5EF4-FFF2-40B4-BE49-F238E27FC236}">
                <a16:creationId xmlns:a16="http://schemas.microsoft.com/office/drawing/2014/main" id="{13D80FB8-9F6F-471A-7FF0-F01A5913208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40</a:t>
            </a:fld>
            <a:endParaRPr lang="en-US">
              <a:solidFill>
                <a:schemeClr val="bg1"/>
              </a:solidFill>
            </a:endParaRPr>
          </a:p>
        </p:txBody>
      </p:sp>
      <p:pic>
        <p:nvPicPr>
          <p:cNvPr id="7" name="Picture 6">
            <a:extLst>
              <a:ext uri="{FF2B5EF4-FFF2-40B4-BE49-F238E27FC236}">
                <a16:creationId xmlns:a16="http://schemas.microsoft.com/office/drawing/2014/main" id="{C187A65B-AA49-F5E3-EA3D-4DB3DEA879AC}"/>
              </a:ext>
            </a:extLst>
          </p:cNvPr>
          <p:cNvPicPr>
            <a:picLocks noChangeAspect="1"/>
          </p:cNvPicPr>
          <p:nvPr/>
        </p:nvPicPr>
        <p:blipFill>
          <a:blip r:embed="rId3"/>
          <a:stretch>
            <a:fillRect/>
          </a:stretch>
        </p:blipFill>
        <p:spPr>
          <a:xfrm>
            <a:off x="7536543" y="2624960"/>
            <a:ext cx="4610985" cy="3445640"/>
          </a:xfrm>
          <a:prstGeom prst="rect">
            <a:avLst/>
          </a:prstGeom>
          <a:ln w="19050">
            <a:solidFill>
              <a:schemeClr val="tx1"/>
            </a:solidFill>
          </a:ln>
        </p:spPr>
      </p:pic>
      <p:pic>
        <p:nvPicPr>
          <p:cNvPr id="8" name="Picture 7">
            <a:extLst>
              <a:ext uri="{FF2B5EF4-FFF2-40B4-BE49-F238E27FC236}">
                <a16:creationId xmlns:a16="http://schemas.microsoft.com/office/drawing/2014/main" id="{3564703E-1FB4-F473-DBA8-954DC8B22B3A}"/>
              </a:ext>
            </a:extLst>
          </p:cNvPr>
          <p:cNvPicPr>
            <a:picLocks noChangeAspect="1"/>
          </p:cNvPicPr>
          <p:nvPr/>
        </p:nvPicPr>
        <p:blipFill rotWithShape="1">
          <a:blip r:embed="rId4">
            <a:extLst>
              <a:ext uri="{28A0092B-C50C-407E-A947-70E740481C1C}">
                <a14:useLocalDpi xmlns:a14="http://schemas.microsoft.com/office/drawing/2010/main" val="0"/>
              </a:ext>
            </a:extLst>
          </a:blip>
          <a:srcRect l="26016" r="27052"/>
          <a:stretch/>
        </p:blipFill>
        <p:spPr>
          <a:xfrm>
            <a:off x="10119265" y="98424"/>
            <a:ext cx="2021933" cy="2423373"/>
          </a:xfrm>
          <a:prstGeom prst="rect">
            <a:avLst/>
          </a:prstGeom>
          <a:ln w="19050">
            <a:solidFill>
              <a:schemeClr val="tx1"/>
            </a:solidFill>
          </a:ln>
          <a:effectLst>
            <a:outerShdw blurRad="50800" dist="50800" dir="5400000" algn="ctr" rotWithShape="0">
              <a:srgbClr val="000000">
                <a:alpha val="53000"/>
              </a:srgbClr>
            </a:outerShdw>
          </a:effectLst>
        </p:spPr>
      </p:pic>
      <p:pic>
        <p:nvPicPr>
          <p:cNvPr id="9" name="Picture 8">
            <a:extLst>
              <a:ext uri="{FF2B5EF4-FFF2-40B4-BE49-F238E27FC236}">
                <a16:creationId xmlns:a16="http://schemas.microsoft.com/office/drawing/2014/main" id="{152357A8-5397-0B8A-AAB6-4A92E36C28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6543" y="98424"/>
            <a:ext cx="2564415" cy="2423373"/>
          </a:xfrm>
          <a:prstGeom prst="rect">
            <a:avLst/>
          </a:prstGeom>
          <a:ln w="19050">
            <a:solidFill>
              <a:schemeClr val="tx1"/>
            </a:solidFill>
          </a:ln>
        </p:spPr>
      </p:pic>
    </p:spTree>
    <p:extLst>
      <p:ext uri="{BB962C8B-B14F-4D97-AF65-F5344CB8AC3E}">
        <p14:creationId xmlns:p14="http://schemas.microsoft.com/office/powerpoint/2010/main" val="3660197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927B-7FAB-E055-1573-A0F31E69E8DB}"/>
              </a:ext>
            </a:extLst>
          </p:cNvPr>
          <p:cNvSpPr>
            <a:spLocks noGrp="1"/>
          </p:cNvSpPr>
          <p:nvPr>
            <p:ph type="title"/>
          </p:nvPr>
        </p:nvSpPr>
        <p:spPr/>
        <p:txBody>
          <a:bodyPr/>
          <a:lstStyle/>
          <a:p>
            <a:r>
              <a:rPr lang="en-US" dirty="0"/>
              <a:t>District Energy Feasibility Study </a:t>
            </a:r>
          </a:p>
        </p:txBody>
      </p:sp>
      <p:sp>
        <p:nvSpPr>
          <p:cNvPr id="3" name="Text Placeholder 2">
            <a:extLst>
              <a:ext uri="{FF2B5EF4-FFF2-40B4-BE49-F238E27FC236}">
                <a16:creationId xmlns:a16="http://schemas.microsoft.com/office/drawing/2014/main" id="{2538FB65-8EA5-DAEA-AADD-C0F185635E2F}"/>
              </a:ext>
            </a:extLst>
          </p:cNvPr>
          <p:cNvSpPr>
            <a:spLocks noGrp="1"/>
          </p:cNvSpPr>
          <p:nvPr>
            <p:ph type="body" idx="1"/>
          </p:nvPr>
        </p:nvSpPr>
        <p:spPr>
          <a:xfrm>
            <a:off x="838200" y="1027906"/>
            <a:ext cx="7772400" cy="4953690"/>
          </a:xfrm>
        </p:spPr>
        <p:txBody>
          <a:bodyPr/>
          <a:lstStyle/>
          <a:p>
            <a:r>
              <a:rPr lang="en-US" sz="2400" dirty="0"/>
              <a:t>Study produced in consultation with ICON Architecture, R.W. Sullivan, and McPhail Associates </a:t>
            </a:r>
          </a:p>
          <a:p>
            <a:r>
              <a:rPr lang="en-US" sz="2400" b="1" i="1" dirty="0"/>
              <a:t>Environmental Constraints – </a:t>
            </a:r>
            <a:r>
              <a:rPr lang="en-US" sz="2400" dirty="0"/>
              <a:t>Reuse of steam tunnels and proximity to Laundry Parcel AUL Area presents risk of hazardous material exposure and remediation</a:t>
            </a:r>
          </a:p>
          <a:p>
            <a:r>
              <a:rPr lang="en-US" sz="2400" b="1" i="1" dirty="0"/>
              <a:t>Cost Restraints – </a:t>
            </a:r>
            <a:r>
              <a:rPr lang="en-US" sz="2400" dirty="0"/>
              <a:t>$50M for wells, piping, and central plant on top of the project’s other extraordinary costs</a:t>
            </a:r>
          </a:p>
          <a:p>
            <a:r>
              <a:rPr lang="en-US" sz="2400" b="1" i="1" dirty="0"/>
              <a:t>Site Restrictions – </a:t>
            </a:r>
            <a:r>
              <a:rPr lang="en-US" sz="2400" dirty="0"/>
              <a:t>MSH Site cannot accommodate the 300 wells needed for anticipated energy load</a:t>
            </a:r>
          </a:p>
          <a:p>
            <a:pPr marL="50800" indent="0">
              <a:buNone/>
            </a:pPr>
            <a:endParaRPr lang="en-US" sz="2400" dirty="0"/>
          </a:p>
        </p:txBody>
      </p:sp>
      <p:sp>
        <p:nvSpPr>
          <p:cNvPr id="4" name="Slide Number Placeholder 3">
            <a:extLst>
              <a:ext uri="{FF2B5EF4-FFF2-40B4-BE49-F238E27FC236}">
                <a16:creationId xmlns:a16="http://schemas.microsoft.com/office/drawing/2014/main" id="{4A2BD6CA-27C0-7679-C61E-2649CCCC118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41</a:t>
            </a:fld>
            <a:endParaRPr lang="en-US">
              <a:solidFill>
                <a:schemeClr val="bg1"/>
              </a:solidFill>
            </a:endParaRPr>
          </a:p>
        </p:txBody>
      </p:sp>
      <p:pic>
        <p:nvPicPr>
          <p:cNvPr id="7" name="Picture 6">
            <a:extLst>
              <a:ext uri="{FF2B5EF4-FFF2-40B4-BE49-F238E27FC236}">
                <a16:creationId xmlns:a16="http://schemas.microsoft.com/office/drawing/2014/main" id="{0C4A72D1-987F-24FF-BEA0-6D8DD035A598}"/>
              </a:ext>
            </a:extLst>
          </p:cNvPr>
          <p:cNvPicPr>
            <a:picLocks noChangeAspect="1"/>
          </p:cNvPicPr>
          <p:nvPr/>
        </p:nvPicPr>
        <p:blipFill>
          <a:blip r:embed="rId3"/>
          <a:stretch>
            <a:fillRect/>
          </a:stretch>
        </p:blipFill>
        <p:spPr>
          <a:xfrm>
            <a:off x="9410519" y="86592"/>
            <a:ext cx="2495898" cy="4953691"/>
          </a:xfrm>
          <a:prstGeom prst="rect">
            <a:avLst/>
          </a:prstGeom>
          <a:ln w="19050">
            <a:solidFill>
              <a:schemeClr val="tx1"/>
            </a:solidFill>
          </a:ln>
        </p:spPr>
      </p:pic>
      <p:pic>
        <p:nvPicPr>
          <p:cNvPr id="9" name="Picture 8">
            <a:extLst>
              <a:ext uri="{FF2B5EF4-FFF2-40B4-BE49-F238E27FC236}">
                <a16:creationId xmlns:a16="http://schemas.microsoft.com/office/drawing/2014/main" id="{E49F3BEB-5A6D-9D62-B7AC-1683BD216662}"/>
              </a:ext>
            </a:extLst>
          </p:cNvPr>
          <p:cNvPicPr>
            <a:picLocks noChangeAspect="1"/>
          </p:cNvPicPr>
          <p:nvPr/>
        </p:nvPicPr>
        <p:blipFill>
          <a:blip r:embed="rId4"/>
          <a:stretch>
            <a:fillRect/>
          </a:stretch>
        </p:blipFill>
        <p:spPr>
          <a:xfrm>
            <a:off x="9410519" y="5109311"/>
            <a:ext cx="2495898" cy="921106"/>
          </a:xfrm>
          <a:prstGeom prst="rect">
            <a:avLst/>
          </a:prstGeom>
          <a:ln w="19050">
            <a:solidFill>
              <a:schemeClr val="tx1"/>
            </a:solidFill>
          </a:ln>
        </p:spPr>
      </p:pic>
    </p:spTree>
    <p:extLst>
      <p:ext uri="{BB962C8B-B14F-4D97-AF65-F5344CB8AC3E}">
        <p14:creationId xmlns:p14="http://schemas.microsoft.com/office/powerpoint/2010/main" val="3882639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81F2BD-9E16-903C-04A2-8F9CF888A256}"/>
              </a:ext>
            </a:extLst>
          </p:cNvPr>
          <p:cNvSpPr>
            <a:spLocks noGrp="1"/>
          </p:cNvSpPr>
          <p:nvPr>
            <p:ph type="title"/>
          </p:nvPr>
        </p:nvSpPr>
        <p:spPr/>
        <p:txBody>
          <a:bodyPr/>
          <a:lstStyle/>
          <a:p>
            <a:r>
              <a:rPr lang="en-US" dirty="0"/>
              <a:t>Select Geothermal Loop Feasibility Study </a:t>
            </a:r>
          </a:p>
        </p:txBody>
      </p:sp>
      <p:sp>
        <p:nvSpPr>
          <p:cNvPr id="2" name="Slide Number Placeholder 1">
            <a:extLst>
              <a:ext uri="{FF2B5EF4-FFF2-40B4-BE49-F238E27FC236}">
                <a16:creationId xmlns:a16="http://schemas.microsoft.com/office/drawing/2014/main" id="{0CB27DDE-373F-E667-0B45-5EDB676FD5D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42</a:t>
            </a:fld>
            <a:endParaRPr lang="en-US"/>
          </a:p>
        </p:txBody>
      </p:sp>
      <p:sp>
        <p:nvSpPr>
          <p:cNvPr id="5" name="Text Placeholder 2">
            <a:extLst>
              <a:ext uri="{FF2B5EF4-FFF2-40B4-BE49-F238E27FC236}">
                <a16:creationId xmlns:a16="http://schemas.microsoft.com/office/drawing/2014/main" id="{5AFEDFA3-0C6E-0ACC-E280-475E79B2193D}"/>
              </a:ext>
            </a:extLst>
          </p:cNvPr>
          <p:cNvSpPr>
            <a:spLocks noGrp="1"/>
          </p:cNvSpPr>
          <p:nvPr>
            <p:ph type="body" idx="1"/>
          </p:nvPr>
        </p:nvSpPr>
        <p:spPr>
          <a:xfrm>
            <a:off x="510822" y="1039811"/>
            <a:ext cx="7337091" cy="5044899"/>
          </a:xfrm>
        </p:spPr>
        <p:txBody>
          <a:bodyPr/>
          <a:lstStyle/>
          <a:p>
            <a:r>
              <a:rPr lang="en-US" sz="2400" dirty="0"/>
              <a:t>Explored vertical, closed-loop geothermal well systems serving ground source heat pumps for select buildings</a:t>
            </a:r>
          </a:p>
          <a:p>
            <a:r>
              <a:rPr lang="en-US" sz="2400" dirty="0"/>
              <a:t>Small scale, by-building approach hindered by limited site area near buildings </a:t>
            </a:r>
          </a:p>
          <a:p>
            <a:r>
              <a:rPr lang="en-US" sz="2400" dirty="0">
                <a:solidFill>
                  <a:schemeClr val="tx1"/>
                </a:solidFill>
              </a:rPr>
              <a:t>$2M cost increase compared to the currently proposed all-electric, air-source heat pump system</a:t>
            </a:r>
          </a:p>
          <a:p>
            <a:r>
              <a:rPr lang="en-US" sz="2400" b="1" i="1" dirty="0">
                <a:solidFill>
                  <a:schemeClr val="tx1"/>
                </a:solidFill>
              </a:rPr>
              <a:t>Operational Concerns – </a:t>
            </a:r>
            <a:r>
              <a:rPr lang="en-US" sz="2400" dirty="0">
                <a:solidFill>
                  <a:schemeClr val="tx1"/>
                </a:solidFill>
              </a:rPr>
              <a:t>Management concerned by inefficiencies created by multiple utility systems</a:t>
            </a:r>
          </a:p>
          <a:p>
            <a:endParaRPr lang="en-US" sz="2400" dirty="0">
              <a:solidFill>
                <a:schemeClr val="tx1"/>
              </a:solidFill>
            </a:endParaRPr>
          </a:p>
          <a:p>
            <a:pPr marL="50800" indent="0" algn="ctr">
              <a:buNone/>
            </a:pPr>
            <a:r>
              <a:rPr lang="en-US" sz="2400" b="1" i="1" dirty="0"/>
              <a:t>Site constraints, capital costs, operational challenges, environmental risks, and the inherent complexity of the project as proposed rule out this approach. </a:t>
            </a:r>
          </a:p>
        </p:txBody>
      </p:sp>
      <p:pic>
        <p:nvPicPr>
          <p:cNvPr id="6" name="Picture 5">
            <a:extLst>
              <a:ext uri="{FF2B5EF4-FFF2-40B4-BE49-F238E27FC236}">
                <a16:creationId xmlns:a16="http://schemas.microsoft.com/office/drawing/2014/main" id="{641EBF13-F68A-DF46-E51F-3A7885C0E4BD}"/>
              </a:ext>
            </a:extLst>
          </p:cNvPr>
          <p:cNvPicPr>
            <a:picLocks noChangeAspect="1"/>
          </p:cNvPicPr>
          <p:nvPr/>
        </p:nvPicPr>
        <p:blipFill>
          <a:blip r:embed="rId3"/>
          <a:stretch>
            <a:fillRect/>
          </a:stretch>
        </p:blipFill>
        <p:spPr>
          <a:xfrm>
            <a:off x="7847913" y="1115001"/>
            <a:ext cx="4248743" cy="1775757"/>
          </a:xfrm>
          <a:prstGeom prst="rect">
            <a:avLst/>
          </a:prstGeom>
        </p:spPr>
      </p:pic>
      <p:pic>
        <p:nvPicPr>
          <p:cNvPr id="8" name="Picture 7">
            <a:extLst>
              <a:ext uri="{FF2B5EF4-FFF2-40B4-BE49-F238E27FC236}">
                <a16:creationId xmlns:a16="http://schemas.microsoft.com/office/drawing/2014/main" id="{C06743D8-3CAB-D783-0ECB-C107DC93A13D}"/>
              </a:ext>
            </a:extLst>
          </p:cNvPr>
          <p:cNvPicPr>
            <a:picLocks noChangeAspect="1"/>
          </p:cNvPicPr>
          <p:nvPr/>
        </p:nvPicPr>
        <p:blipFill>
          <a:blip r:embed="rId4"/>
          <a:stretch>
            <a:fillRect/>
          </a:stretch>
        </p:blipFill>
        <p:spPr>
          <a:xfrm>
            <a:off x="7847913" y="3013852"/>
            <a:ext cx="4248743" cy="819264"/>
          </a:xfrm>
          <a:prstGeom prst="rect">
            <a:avLst/>
          </a:prstGeom>
        </p:spPr>
      </p:pic>
      <p:pic>
        <p:nvPicPr>
          <p:cNvPr id="10" name="Picture 9">
            <a:extLst>
              <a:ext uri="{FF2B5EF4-FFF2-40B4-BE49-F238E27FC236}">
                <a16:creationId xmlns:a16="http://schemas.microsoft.com/office/drawing/2014/main" id="{C39F664F-EE3A-114E-C79A-A234DCAED5EC}"/>
              </a:ext>
            </a:extLst>
          </p:cNvPr>
          <p:cNvPicPr>
            <a:picLocks noChangeAspect="1"/>
          </p:cNvPicPr>
          <p:nvPr/>
        </p:nvPicPr>
        <p:blipFill>
          <a:blip r:embed="rId5"/>
          <a:stretch>
            <a:fillRect/>
          </a:stretch>
        </p:blipFill>
        <p:spPr>
          <a:xfrm>
            <a:off x="8633834" y="3882622"/>
            <a:ext cx="2676899" cy="2191056"/>
          </a:xfrm>
          <a:prstGeom prst="rect">
            <a:avLst/>
          </a:prstGeom>
          <a:ln w="19050">
            <a:solidFill>
              <a:schemeClr val="tx1"/>
            </a:solidFill>
          </a:ln>
        </p:spPr>
      </p:pic>
      <p:pic>
        <p:nvPicPr>
          <p:cNvPr id="11" name="Picture 10">
            <a:extLst>
              <a:ext uri="{FF2B5EF4-FFF2-40B4-BE49-F238E27FC236}">
                <a16:creationId xmlns:a16="http://schemas.microsoft.com/office/drawing/2014/main" id="{F16822AF-59CD-FBFA-8206-5D25759A815B}"/>
              </a:ext>
            </a:extLst>
          </p:cNvPr>
          <p:cNvPicPr>
            <a:picLocks noChangeAspect="1"/>
          </p:cNvPicPr>
          <p:nvPr/>
        </p:nvPicPr>
        <p:blipFill>
          <a:blip r:embed="rId3"/>
          <a:stretch>
            <a:fillRect/>
          </a:stretch>
        </p:blipFill>
        <p:spPr>
          <a:xfrm>
            <a:off x="7847913" y="1065495"/>
            <a:ext cx="4248743" cy="1775757"/>
          </a:xfrm>
          <a:prstGeom prst="rect">
            <a:avLst/>
          </a:prstGeom>
          <a:ln w="19050">
            <a:solidFill>
              <a:schemeClr val="tx1"/>
            </a:solidFill>
          </a:ln>
        </p:spPr>
      </p:pic>
      <p:pic>
        <p:nvPicPr>
          <p:cNvPr id="12" name="Picture 11">
            <a:extLst>
              <a:ext uri="{FF2B5EF4-FFF2-40B4-BE49-F238E27FC236}">
                <a16:creationId xmlns:a16="http://schemas.microsoft.com/office/drawing/2014/main" id="{CA0D47B1-E80E-810F-DEC8-134412C3F9C1}"/>
              </a:ext>
            </a:extLst>
          </p:cNvPr>
          <p:cNvPicPr>
            <a:picLocks noChangeAspect="1"/>
          </p:cNvPicPr>
          <p:nvPr/>
        </p:nvPicPr>
        <p:blipFill>
          <a:blip r:embed="rId4"/>
          <a:stretch>
            <a:fillRect/>
          </a:stretch>
        </p:blipFill>
        <p:spPr>
          <a:xfrm>
            <a:off x="7847913" y="2964346"/>
            <a:ext cx="4248743" cy="819264"/>
          </a:xfrm>
          <a:prstGeom prst="rect">
            <a:avLst/>
          </a:prstGeom>
          <a:ln w="19050">
            <a:solidFill>
              <a:schemeClr val="tx1"/>
            </a:solidFill>
          </a:ln>
        </p:spPr>
      </p:pic>
    </p:spTree>
    <p:extLst>
      <p:ext uri="{BB962C8B-B14F-4D97-AF65-F5344CB8AC3E}">
        <p14:creationId xmlns:p14="http://schemas.microsoft.com/office/powerpoint/2010/main" val="712283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p:nvPr/>
        </p:nvSpPr>
        <p:spPr>
          <a:xfrm>
            <a:off x="620330" y="2659599"/>
            <a:ext cx="10951340" cy="769401"/>
          </a:xfrm>
          <a:prstGeom prst="rect">
            <a:avLst/>
          </a:prstGeom>
          <a:noFill/>
          <a:ln>
            <a:noFill/>
          </a:ln>
        </p:spPr>
        <p:txBody>
          <a:bodyPr spcFirstLastPara="1" wrap="square" lIns="91425" tIns="45700" rIns="91425" bIns="45700" anchor="t" anchorCtr="0">
            <a:spAutoFit/>
          </a:bodyPr>
          <a:lstStyle/>
          <a:p>
            <a:pPr marL="457200" marR="0" lvl="1"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0" u="none" strike="noStrike" kern="0" cap="none" spc="0" normalizeH="0" baseline="0" noProof="0" dirty="0">
                <a:ln>
                  <a:noFill/>
                </a:ln>
                <a:effectLst/>
                <a:uLnTx/>
                <a:uFillTx/>
                <a:latin typeface="Garamond"/>
                <a:ea typeface="Garamond"/>
                <a:cs typeface="Garamond"/>
                <a:sym typeface="Garamond"/>
              </a:rPr>
              <a:t>Planning Board Q&amp;A</a:t>
            </a:r>
            <a:endParaRPr kumimoji="0" sz="1400" b="0" i="0" u="none" strike="noStrike" kern="0" cap="none" spc="0" normalizeH="0" baseline="0" noProof="0" dirty="0">
              <a:ln>
                <a:noFill/>
              </a:ln>
              <a:effectLst/>
              <a:uLnTx/>
              <a:uFillTx/>
              <a:latin typeface="Arial"/>
              <a:ea typeface="+mn-ea"/>
              <a:cs typeface="Arial"/>
              <a:sym typeface="Arial"/>
            </a:endParaRPr>
          </a:p>
        </p:txBody>
      </p:sp>
      <p:sp>
        <p:nvSpPr>
          <p:cNvPr id="164" name="Google Shape;164;p27"/>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43</a:t>
            </a:fld>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4684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p:nvPr/>
        </p:nvSpPr>
        <p:spPr>
          <a:xfrm>
            <a:off x="620330" y="2659599"/>
            <a:ext cx="10951340" cy="769401"/>
          </a:xfrm>
          <a:prstGeom prst="rect">
            <a:avLst/>
          </a:prstGeom>
          <a:noFill/>
          <a:ln>
            <a:noFill/>
          </a:ln>
        </p:spPr>
        <p:txBody>
          <a:bodyPr spcFirstLastPara="1" wrap="square" lIns="91425" tIns="45700" rIns="91425" bIns="45700" anchor="t" anchorCtr="0">
            <a:spAutoFit/>
          </a:bodyPr>
          <a:lstStyle/>
          <a:p>
            <a:pPr marL="457200" marR="0" lvl="1"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0" u="none" strike="noStrike" kern="0" cap="none" spc="0" normalizeH="0" baseline="0" noProof="0" dirty="0">
                <a:ln>
                  <a:noFill/>
                </a:ln>
                <a:effectLst/>
                <a:uLnTx/>
                <a:uFillTx/>
                <a:latin typeface="Garamond"/>
                <a:ea typeface="Garamond"/>
                <a:cs typeface="Garamond"/>
                <a:sym typeface="Garamond"/>
              </a:rPr>
              <a:t>Public Comment Opportunity </a:t>
            </a:r>
            <a:endParaRPr kumimoji="0" sz="1400" b="0" i="0" u="none" strike="noStrike" kern="0" cap="none" spc="0" normalizeH="0" baseline="0" noProof="0" dirty="0">
              <a:ln>
                <a:noFill/>
              </a:ln>
              <a:effectLst/>
              <a:uLnTx/>
              <a:uFillTx/>
              <a:latin typeface="Arial"/>
              <a:ea typeface="+mn-ea"/>
              <a:cs typeface="Arial"/>
              <a:sym typeface="Arial"/>
            </a:endParaRPr>
          </a:p>
        </p:txBody>
      </p:sp>
      <p:sp>
        <p:nvSpPr>
          <p:cNvPr id="164" name="Google Shape;164;p27"/>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44</a:t>
            </a:fld>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73818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6" descr="A group of people in a park&#10;&#10;Description automatically generated with medium confidence"/>
          <p:cNvPicPr preferRelativeResize="0"/>
          <p:nvPr/>
        </p:nvPicPr>
        <p:blipFill rotWithShape="1">
          <a:blip r:embed="rId3">
            <a:alphaModFix/>
          </a:blip>
          <a:srcRect t="13903" b="9124"/>
          <a:stretch/>
        </p:blipFill>
        <p:spPr>
          <a:xfrm>
            <a:off x="-1" y="0"/>
            <a:ext cx="12615169" cy="6858000"/>
          </a:xfrm>
          <a:prstGeom prst="rect">
            <a:avLst/>
          </a:prstGeom>
          <a:noFill/>
          <a:ln>
            <a:noFill/>
          </a:ln>
        </p:spPr>
      </p:pic>
      <p:sp>
        <p:nvSpPr>
          <p:cNvPr id="151" name="Google Shape;15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0" cap="none" spc="0" normalizeH="0" baseline="0" noProof="0">
                <a:ln>
                  <a:noFill/>
                </a:ln>
                <a:solidFill>
                  <a:srgbClr val="FFFFFF"/>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45</a:t>
            </a:fld>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2" name="Google Shape;163;p27">
            <a:extLst>
              <a:ext uri="{FF2B5EF4-FFF2-40B4-BE49-F238E27FC236}">
                <a16:creationId xmlns:a16="http://schemas.microsoft.com/office/drawing/2014/main" id="{FB25C4C0-7625-7CFD-E5F5-EB1AF76C8064}"/>
              </a:ext>
            </a:extLst>
          </p:cNvPr>
          <p:cNvSpPr txBox="1"/>
          <p:nvPr/>
        </p:nvSpPr>
        <p:spPr>
          <a:xfrm>
            <a:off x="620330" y="2659599"/>
            <a:ext cx="10951340" cy="769401"/>
          </a:xfrm>
          <a:prstGeom prst="rect">
            <a:avLst/>
          </a:prstGeom>
          <a:noFill/>
          <a:ln>
            <a:noFill/>
          </a:ln>
        </p:spPr>
        <p:txBody>
          <a:bodyPr spcFirstLastPara="1" wrap="square" lIns="91425" tIns="45700" rIns="91425" bIns="45700" anchor="t" anchorCtr="0">
            <a:spAutoFit/>
          </a:bodyPr>
          <a:lstStyle/>
          <a:p>
            <a:pPr marL="457200" marR="0" lvl="1"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0" u="none" strike="noStrike" kern="0" cap="none" spc="0" normalizeH="0" baseline="0" noProof="0" dirty="0">
                <a:ln>
                  <a:noFill/>
                </a:ln>
                <a:effectLst/>
                <a:uLnTx/>
                <a:uFillTx/>
                <a:latin typeface="Garamond"/>
                <a:ea typeface="Garamond"/>
                <a:cs typeface="Garamond"/>
                <a:sym typeface="Garamond"/>
              </a:rPr>
              <a:t>THANK  YOU! </a:t>
            </a:r>
            <a:endParaRPr kumimoji="0" sz="1400" b="0" i="0" u="none" strike="noStrike" kern="0" cap="none" spc="0" normalizeH="0" baseline="0" noProof="0" dirty="0">
              <a:ln>
                <a:noFill/>
              </a:ln>
              <a:effectLst/>
              <a:uLnTx/>
              <a:uFillTx/>
              <a:latin typeface="Arial"/>
              <a:ea typeface="+mn-ea"/>
              <a:cs typeface="Arial"/>
              <a:sym typeface="Arial"/>
            </a:endParaRPr>
          </a:p>
        </p:txBody>
      </p:sp>
    </p:spTree>
    <p:extLst>
      <p:ext uri="{BB962C8B-B14F-4D97-AF65-F5344CB8AC3E}">
        <p14:creationId xmlns:p14="http://schemas.microsoft.com/office/powerpoint/2010/main" val="3051402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p:nvPr/>
        </p:nvSpPr>
        <p:spPr>
          <a:xfrm>
            <a:off x="310165" y="2659599"/>
            <a:ext cx="11571670" cy="769401"/>
          </a:xfrm>
          <a:prstGeom prst="rect">
            <a:avLst/>
          </a:prstGeom>
          <a:noFill/>
          <a:ln>
            <a:noFill/>
          </a:ln>
        </p:spPr>
        <p:txBody>
          <a:bodyPr spcFirstLastPara="1" wrap="square" lIns="91425" tIns="45700" rIns="91425" bIns="45700" anchor="t" anchorCtr="0">
            <a:spAutoFit/>
          </a:bodyPr>
          <a:lstStyle/>
          <a:p>
            <a:pPr marL="457200" marR="0" lvl="1"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0" u="none" strike="noStrike" kern="0" cap="none" spc="0" normalizeH="0" baseline="0" noProof="0" dirty="0">
                <a:ln>
                  <a:noFill/>
                </a:ln>
                <a:solidFill>
                  <a:srgbClr val="FFFFFF"/>
                </a:solidFill>
                <a:effectLst/>
                <a:uLnTx/>
                <a:uFillTx/>
                <a:latin typeface="Garamond"/>
                <a:ea typeface="Garamond"/>
                <a:cs typeface="Garamond"/>
                <a:sym typeface="Garamond"/>
              </a:rPr>
              <a:t>Landscape							| </a:t>
            </a:r>
            <a:r>
              <a:rPr kumimoji="0" lang="en-US" sz="4400" b="1" i="1" u="none" strike="noStrike" kern="0" cap="none" spc="0" normalizeH="0" baseline="0" noProof="0" dirty="0">
                <a:ln>
                  <a:noFill/>
                </a:ln>
                <a:solidFill>
                  <a:srgbClr val="FFFFFF"/>
                </a:solidFill>
                <a:effectLst/>
                <a:uLnTx/>
                <a:uFillTx/>
                <a:latin typeface="Garamond"/>
                <a:ea typeface="Garamond"/>
                <a:cs typeface="Garamond"/>
                <a:sym typeface="Garamond"/>
              </a:rPr>
              <a:t>KMDG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Slide Number Placeholder 1">
            <a:extLst>
              <a:ext uri="{FF2B5EF4-FFF2-40B4-BE49-F238E27FC236}">
                <a16:creationId xmlns:a16="http://schemas.microsoft.com/office/drawing/2014/main" id="{201B595A-9F4E-B8A7-BF07-B9357A43D2E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5</a:t>
            </a:fld>
            <a:endParaRPr lang="en-US">
              <a:solidFill>
                <a:schemeClr val="bg1"/>
              </a:solidFill>
            </a:endParaRPr>
          </a:p>
        </p:txBody>
      </p:sp>
    </p:spTree>
    <p:extLst>
      <p:ext uri="{BB962C8B-B14F-4D97-AF65-F5344CB8AC3E}">
        <p14:creationId xmlns:p14="http://schemas.microsoft.com/office/powerpoint/2010/main" val="4108005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p:nvPr/>
        </p:nvSpPr>
        <p:spPr>
          <a:xfrm>
            <a:off x="0" y="2659599"/>
            <a:ext cx="12192000" cy="769401"/>
          </a:xfrm>
          <a:prstGeom prst="rect">
            <a:avLst/>
          </a:prstGeom>
          <a:noFill/>
          <a:ln>
            <a:noFill/>
          </a:ln>
        </p:spPr>
        <p:txBody>
          <a:bodyPr spcFirstLastPara="1" wrap="square" lIns="91425" tIns="45700" rIns="91425" bIns="45700" anchor="t" anchorCtr="0">
            <a:spAutoFit/>
          </a:bodyPr>
          <a:lstStyle/>
          <a:p>
            <a:pPr marL="457200" marR="0" lvl="1"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0" u="none" strike="noStrike" kern="0" cap="none" spc="0" normalizeH="0" baseline="0" noProof="0" dirty="0">
                <a:ln>
                  <a:noFill/>
                </a:ln>
                <a:solidFill>
                  <a:schemeClr val="tx2">
                    <a:lumMod val="25000"/>
                  </a:schemeClr>
                </a:solidFill>
                <a:effectLst/>
                <a:uLnTx/>
                <a:uFillTx/>
                <a:latin typeface="Garamond"/>
                <a:ea typeface="Garamond"/>
                <a:cs typeface="Garamond"/>
                <a:sym typeface="Garamond"/>
              </a:rPr>
              <a:t>EXISTING CONDITIONS	</a:t>
            </a:r>
            <a:endParaRPr kumimoji="0" sz="1400" b="0" i="0" u="none" strike="noStrike" kern="0" cap="none" spc="0" normalizeH="0" baseline="0" noProof="0" dirty="0">
              <a:ln>
                <a:noFill/>
              </a:ln>
              <a:solidFill>
                <a:schemeClr val="tx2">
                  <a:lumMod val="25000"/>
                </a:schemeClr>
              </a:solidFill>
              <a:effectLst/>
              <a:uLnTx/>
              <a:uFillTx/>
              <a:latin typeface="Arial"/>
              <a:ea typeface="+mn-ea"/>
              <a:cs typeface="Arial"/>
              <a:sym typeface="Arial"/>
            </a:endParaRPr>
          </a:p>
        </p:txBody>
      </p:sp>
      <p:sp>
        <p:nvSpPr>
          <p:cNvPr id="2" name="Google Shape;163;p27">
            <a:extLst>
              <a:ext uri="{FF2B5EF4-FFF2-40B4-BE49-F238E27FC236}">
                <a16:creationId xmlns:a16="http://schemas.microsoft.com/office/drawing/2014/main" id="{DAC7EB42-A378-09B0-9415-92892C47D41A}"/>
              </a:ext>
            </a:extLst>
          </p:cNvPr>
          <p:cNvSpPr txBox="1"/>
          <p:nvPr/>
        </p:nvSpPr>
        <p:spPr>
          <a:xfrm>
            <a:off x="310165" y="1932531"/>
            <a:ext cx="11571670" cy="769401"/>
          </a:xfrm>
          <a:prstGeom prst="rect">
            <a:avLst/>
          </a:prstGeom>
          <a:noFill/>
          <a:ln>
            <a:noFill/>
          </a:ln>
        </p:spPr>
        <p:txBody>
          <a:bodyPr spcFirstLastPara="1" wrap="square" lIns="91425" tIns="45700" rIns="91425" bIns="45700" anchor="t" anchorCtr="0">
            <a:spAutoFit/>
          </a:bodyPr>
          <a:lstStyle/>
          <a:p>
            <a:pPr marL="457200" marR="0" lvl="1"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b="1" i="1" u="none" strike="noStrike" kern="0" cap="none" spc="0" normalizeH="0" baseline="0" noProof="0" dirty="0">
                <a:ln>
                  <a:noFill/>
                </a:ln>
                <a:solidFill>
                  <a:srgbClr val="FFFFFF"/>
                </a:solidFill>
                <a:effectLst/>
                <a:uLnTx/>
                <a:uFillTx/>
                <a:latin typeface="Garamond"/>
                <a:ea typeface="Garamond"/>
                <a:cs typeface="Garamond"/>
                <a:sym typeface="Garamond"/>
              </a:rPr>
              <a:t>Landscape							</a:t>
            </a:r>
            <a:r>
              <a:rPr kumimoji="0" lang="en-US" sz="4400" b="1" u="none" strike="noStrike" kern="0" cap="none" spc="0" normalizeH="0" baseline="0" noProof="0" dirty="0">
                <a:ln>
                  <a:noFill/>
                </a:ln>
                <a:solidFill>
                  <a:srgbClr val="FFFFFF"/>
                </a:solidFill>
                <a:effectLst/>
                <a:uLnTx/>
                <a:uFillTx/>
                <a:latin typeface="Garamond"/>
                <a:ea typeface="Garamond"/>
                <a:cs typeface="Garamond"/>
                <a:sym typeface="Garamond"/>
              </a:rPr>
              <a:t>| </a:t>
            </a:r>
            <a:r>
              <a:rPr kumimoji="0" lang="en-US" sz="4400" b="1" i="1" u="none" strike="noStrike" kern="0" cap="none" spc="0" normalizeH="0" baseline="0" noProof="0" dirty="0">
                <a:ln>
                  <a:noFill/>
                </a:ln>
                <a:solidFill>
                  <a:srgbClr val="FFFFFF"/>
                </a:solidFill>
                <a:effectLst/>
                <a:uLnTx/>
                <a:uFillTx/>
                <a:latin typeface="Garamond"/>
                <a:ea typeface="Garamond"/>
                <a:cs typeface="Garamond"/>
                <a:sym typeface="Garamond"/>
              </a:rPr>
              <a:t>KMDG</a:t>
            </a:r>
            <a:endParaRPr kumimoji="0" sz="1400" b="0" i="1"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Slide Number Placeholder 2">
            <a:extLst>
              <a:ext uri="{FF2B5EF4-FFF2-40B4-BE49-F238E27FC236}">
                <a16:creationId xmlns:a16="http://schemas.microsoft.com/office/drawing/2014/main" id="{EAB3A5E1-53E6-1B92-FADC-C7BA3F69D68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6</a:t>
            </a:fld>
            <a:endParaRPr lang="en-US">
              <a:solidFill>
                <a:schemeClr val="bg1"/>
              </a:solidFill>
            </a:endParaRPr>
          </a:p>
        </p:txBody>
      </p:sp>
    </p:spTree>
    <p:extLst>
      <p:ext uri="{BB962C8B-B14F-4D97-AF65-F5344CB8AC3E}">
        <p14:creationId xmlns:p14="http://schemas.microsoft.com/office/powerpoint/2010/main" val="4102846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83E8E949-76CD-3CC3-C0C4-82BEE4AA7E23}"/>
              </a:ext>
            </a:extLst>
          </p:cNvPr>
          <p:cNvPicPr>
            <a:picLocks noChangeAspect="1"/>
          </p:cNvPicPr>
          <p:nvPr/>
        </p:nvPicPr>
        <p:blipFill rotWithShape="1">
          <a:blip r:embed="rId3">
            <a:extLst>
              <a:ext uri="{28A0092B-C50C-407E-A947-70E740481C1C}">
                <a14:useLocalDpi xmlns:a14="http://schemas.microsoft.com/office/drawing/2010/main" val="0"/>
              </a:ext>
            </a:extLst>
          </a:blip>
          <a:srcRect b="8971"/>
          <a:stretch/>
        </p:blipFill>
        <p:spPr>
          <a:xfrm>
            <a:off x="896106" y="0"/>
            <a:ext cx="10399787" cy="6125592"/>
          </a:xfrm>
          <a:prstGeom prst="rect">
            <a:avLst/>
          </a:prstGeom>
        </p:spPr>
      </p:pic>
      <p:sp>
        <p:nvSpPr>
          <p:cNvPr id="2" name="Slide Number Placeholder 1">
            <a:extLst>
              <a:ext uri="{FF2B5EF4-FFF2-40B4-BE49-F238E27FC236}">
                <a16:creationId xmlns:a16="http://schemas.microsoft.com/office/drawing/2014/main" id="{36FD42B9-AB41-AA73-E76A-5FC8441A375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7</a:t>
            </a:fld>
            <a:endParaRPr lang="en-US">
              <a:solidFill>
                <a:schemeClr val="bg1"/>
              </a:solidFill>
            </a:endParaRPr>
          </a:p>
        </p:txBody>
      </p:sp>
    </p:spTree>
    <p:extLst>
      <p:ext uri="{BB962C8B-B14F-4D97-AF65-F5344CB8AC3E}">
        <p14:creationId xmlns:p14="http://schemas.microsoft.com/office/powerpoint/2010/main" val="3510857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7ED1BEE-3F5E-6C6A-76E0-A8494FD4D6EE}"/>
              </a:ext>
            </a:extLst>
          </p:cNvPr>
          <p:cNvPicPr>
            <a:picLocks noChangeAspect="1"/>
          </p:cNvPicPr>
          <p:nvPr/>
        </p:nvPicPr>
        <p:blipFill rotWithShape="1">
          <a:blip r:embed="rId3">
            <a:extLst>
              <a:ext uri="{28A0092B-C50C-407E-A947-70E740481C1C}">
                <a14:useLocalDpi xmlns:a14="http://schemas.microsoft.com/office/drawing/2010/main" val="0"/>
              </a:ext>
            </a:extLst>
          </a:blip>
          <a:srcRect b="10680"/>
          <a:stretch/>
        </p:blipFill>
        <p:spPr>
          <a:xfrm>
            <a:off x="796636" y="0"/>
            <a:ext cx="10598727" cy="6125592"/>
          </a:xfrm>
          <a:prstGeom prst="rect">
            <a:avLst/>
          </a:prstGeom>
        </p:spPr>
      </p:pic>
      <p:sp>
        <p:nvSpPr>
          <p:cNvPr id="2" name="Slide Number Placeholder 1">
            <a:extLst>
              <a:ext uri="{FF2B5EF4-FFF2-40B4-BE49-F238E27FC236}">
                <a16:creationId xmlns:a16="http://schemas.microsoft.com/office/drawing/2014/main" id="{686E67FF-36BC-F198-C874-FACA7576731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8</a:t>
            </a:fld>
            <a:endParaRPr lang="en-US">
              <a:solidFill>
                <a:schemeClr val="bg1"/>
              </a:solidFill>
            </a:endParaRPr>
          </a:p>
        </p:txBody>
      </p:sp>
    </p:spTree>
    <p:extLst>
      <p:ext uri="{BB962C8B-B14F-4D97-AF65-F5344CB8AC3E}">
        <p14:creationId xmlns:p14="http://schemas.microsoft.com/office/powerpoint/2010/main" val="2342498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639C957-FDD6-028D-32F0-2C3F685FCAE7}"/>
              </a:ext>
            </a:extLst>
          </p:cNvPr>
          <p:cNvPicPr>
            <a:picLocks noChangeAspect="1"/>
          </p:cNvPicPr>
          <p:nvPr/>
        </p:nvPicPr>
        <p:blipFill rotWithShape="1">
          <a:blip r:embed="rId3">
            <a:extLst>
              <a:ext uri="{28A0092B-C50C-407E-A947-70E740481C1C}">
                <a14:useLocalDpi xmlns:a14="http://schemas.microsoft.com/office/drawing/2010/main" val="0"/>
              </a:ext>
            </a:extLst>
          </a:blip>
          <a:srcRect b="10550"/>
          <a:stretch/>
        </p:blipFill>
        <p:spPr>
          <a:xfrm>
            <a:off x="796636" y="0"/>
            <a:ext cx="10598727" cy="6134470"/>
          </a:xfrm>
          <a:prstGeom prst="rect">
            <a:avLst/>
          </a:prstGeom>
        </p:spPr>
      </p:pic>
      <p:sp>
        <p:nvSpPr>
          <p:cNvPr id="2" name="Slide Number Placeholder 1">
            <a:extLst>
              <a:ext uri="{FF2B5EF4-FFF2-40B4-BE49-F238E27FC236}">
                <a16:creationId xmlns:a16="http://schemas.microsoft.com/office/drawing/2014/main" id="{3F536B4F-EE80-6DDB-8A78-4417097A2F2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solidFill>
                  <a:schemeClr val="bg1"/>
                </a:solidFill>
              </a:rPr>
              <a:t>9</a:t>
            </a:fld>
            <a:endParaRPr lang="en-US">
              <a:solidFill>
                <a:schemeClr val="bg1"/>
              </a:solidFill>
            </a:endParaRPr>
          </a:p>
        </p:txBody>
      </p:sp>
    </p:spTree>
    <p:extLst>
      <p:ext uri="{BB962C8B-B14F-4D97-AF65-F5344CB8AC3E}">
        <p14:creationId xmlns:p14="http://schemas.microsoft.com/office/powerpoint/2010/main" val="3939201507"/>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TotalTime>
  <Words>2617</Words>
  <Application>Microsoft Office PowerPoint</Application>
  <PresentationFormat>Widescreen</PresentationFormat>
  <Paragraphs>284</Paragraphs>
  <Slides>45</Slides>
  <Notes>45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45</vt:i4>
      </vt:variant>
    </vt:vector>
  </HeadingPairs>
  <TitlesOfParts>
    <vt:vector size="54" baseType="lpstr">
      <vt:lpstr>Arial</vt:lpstr>
      <vt:lpstr>Calibri</vt:lpstr>
      <vt:lpstr>Calibri-Bold</vt:lpstr>
      <vt:lpstr>Garamond</vt:lpstr>
      <vt:lpstr>Segoe UI</vt:lpstr>
      <vt:lpstr>Segoe UI Semibold</vt:lpstr>
      <vt:lpstr>1_Office Theme</vt:lpstr>
      <vt:lpstr>Custom Design</vt:lpstr>
      <vt:lpstr>Office Theme</vt:lpstr>
      <vt:lpstr>PowerPoint Presentation</vt:lpstr>
      <vt:lpstr>Where We’ve Been… Topics Previously Discussed</vt:lpstr>
      <vt:lpstr>What’s to Come… Tonight’s Topics for Discussion</vt:lpstr>
      <vt:lpstr>What We’re Looking Forward to… Remaining Topics for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SITE PLAN</vt:lpstr>
      <vt:lpstr>PowerPoint Presentation</vt:lpstr>
      <vt:lpstr>PowerPoint Presentation</vt:lpstr>
      <vt:lpstr>PowerPoint Presentation</vt:lpstr>
      <vt:lpstr>Electric Vehicle Charging</vt:lpstr>
      <vt:lpstr>Building 10 Maintenance Facility</vt:lpstr>
      <vt:lpstr>PowerPoint Presentation</vt:lpstr>
      <vt:lpstr>PowerPoint Presentation</vt:lpstr>
      <vt:lpstr>Preliminary Impervious Area Analysis</vt:lpstr>
      <vt:lpstr>Water Infrastructure</vt:lpstr>
      <vt:lpstr>Sewer Infrastructure</vt:lpstr>
      <vt:lpstr>Electric Infrastructure</vt:lpstr>
      <vt:lpstr>PowerPoint Presentation</vt:lpstr>
      <vt:lpstr>Solar Feasibility Study</vt:lpstr>
      <vt:lpstr>District Energy Feasibility Study </vt:lpstr>
      <vt:lpstr>Select Geothermal Loop Feasibility Study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Alberda</dc:creator>
  <cp:lastModifiedBy>Amanda Alberda</cp:lastModifiedBy>
  <cp:revision>18</cp:revision>
  <dcterms:modified xsi:type="dcterms:W3CDTF">2023-03-21T01:15:11Z</dcterms:modified>
</cp:coreProperties>
</file>